
<file path=[Content_Types].xml><?xml version="1.0" encoding="utf-8"?>
<Types xmlns="http://schemas.openxmlformats.org/package/2006/content-types">
  <Default Extension="4EC260D0" ContentType="image/png"/>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7" r:id="rId4"/>
    <p:sldMasterId id="2147483753" r:id="rId5"/>
  </p:sldMasterIdLst>
  <p:notesMasterIdLst>
    <p:notesMasterId r:id="rId36"/>
  </p:notesMasterIdLst>
  <p:handoutMasterIdLst>
    <p:handoutMasterId r:id="rId37"/>
  </p:handoutMasterIdLst>
  <p:sldIdLst>
    <p:sldId id="379" r:id="rId6"/>
    <p:sldId id="351" r:id="rId7"/>
    <p:sldId id="353" r:id="rId8"/>
    <p:sldId id="354" r:id="rId9"/>
    <p:sldId id="259" r:id="rId10"/>
    <p:sldId id="261" r:id="rId11"/>
    <p:sldId id="262" r:id="rId12"/>
    <p:sldId id="355" r:id="rId13"/>
    <p:sldId id="266" r:id="rId14"/>
    <p:sldId id="356" r:id="rId15"/>
    <p:sldId id="360" r:id="rId16"/>
    <p:sldId id="366" r:id="rId17"/>
    <p:sldId id="371" r:id="rId18"/>
    <p:sldId id="372" r:id="rId19"/>
    <p:sldId id="271" r:id="rId20"/>
    <p:sldId id="272" r:id="rId21"/>
    <p:sldId id="273" r:id="rId22"/>
    <p:sldId id="274" r:id="rId23"/>
    <p:sldId id="275" r:id="rId24"/>
    <p:sldId id="276" r:id="rId25"/>
    <p:sldId id="277" r:id="rId26"/>
    <p:sldId id="278" r:id="rId27"/>
    <p:sldId id="293" r:id="rId28"/>
    <p:sldId id="375" r:id="rId29"/>
    <p:sldId id="286" r:id="rId30"/>
    <p:sldId id="265" r:id="rId31"/>
    <p:sldId id="256" r:id="rId32"/>
    <p:sldId id="383" r:id="rId33"/>
    <p:sldId id="380" r:id="rId34"/>
    <p:sldId id="376"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5B1B"/>
    <a:srgbClr val="0481C6"/>
    <a:srgbClr val="002F5E"/>
    <a:srgbClr val="49BB80"/>
    <a:srgbClr val="1D92CE"/>
    <a:srgbClr val="FCFDFE"/>
    <a:srgbClr val="D9D9D9"/>
    <a:srgbClr val="2E3E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6310" autoAdjust="0"/>
  </p:normalViewPr>
  <p:slideViewPr>
    <p:cSldViewPr snapToGrid="0">
      <p:cViewPr varScale="1">
        <p:scale>
          <a:sx n="86" d="100"/>
          <a:sy n="86" d="100"/>
        </p:scale>
        <p:origin x="1386" y="90"/>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DEBFD43-81CB-4EE3-9FA9-08A447C99A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326A955-C3BC-4588-939B-F215537769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09C5E2-F17F-492A-BF37-0296023C2378}" type="datetimeFigureOut">
              <a:rPr lang="en-US" smtClean="0"/>
              <a:t>12/17/2025</a:t>
            </a:fld>
            <a:endParaRPr lang="en-US" dirty="0"/>
          </a:p>
        </p:txBody>
      </p:sp>
      <p:sp>
        <p:nvSpPr>
          <p:cNvPr id="4" name="Footer Placeholder 3">
            <a:extLst>
              <a:ext uri="{FF2B5EF4-FFF2-40B4-BE49-F238E27FC236}">
                <a16:creationId xmlns:a16="http://schemas.microsoft.com/office/drawing/2014/main" id="{3F8CF62F-02F0-4976-A8DA-3AC82F6820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3450CDF-6E53-4FCB-A47E-8742EF75855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1EE08DC-70AC-444A-B1CF-60DD37791430}" type="slidenum">
              <a:rPr lang="en-US" smtClean="0"/>
              <a:t>‹#›</a:t>
            </a:fld>
            <a:endParaRPr lang="en-US" dirty="0"/>
          </a:p>
        </p:txBody>
      </p:sp>
    </p:spTree>
    <p:extLst>
      <p:ext uri="{BB962C8B-B14F-4D97-AF65-F5344CB8AC3E}">
        <p14:creationId xmlns:p14="http://schemas.microsoft.com/office/powerpoint/2010/main" val="11082138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153CBF-59A5-4DA7-BBC0-00BB0650B0F8}" type="datetimeFigureOut">
              <a:rPr lang="en-US" smtClean="0"/>
              <a:t>12/17/2025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D75A63-2D49-473F-A6CE-E8609465EDA3}" type="slidenum">
              <a:rPr lang="en-US" smtClean="0"/>
              <a:t>‹#›</a:t>
            </a:fld>
            <a:endParaRPr lang="en-US" dirty="0"/>
          </a:p>
        </p:txBody>
      </p:sp>
    </p:spTree>
    <p:extLst>
      <p:ext uri="{BB962C8B-B14F-4D97-AF65-F5344CB8AC3E}">
        <p14:creationId xmlns:p14="http://schemas.microsoft.com/office/powerpoint/2010/main" val="16420689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75A63-2D49-473F-A6CE-E8609465EDA3}" type="slidenum">
              <a:rPr lang="en-US" smtClean="0"/>
              <a:t>1</a:t>
            </a:fld>
            <a:endParaRPr lang="en-US" dirty="0"/>
          </a:p>
        </p:txBody>
      </p:sp>
    </p:spTree>
    <p:extLst>
      <p:ext uri="{BB962C8B-B14F-4D97-AF65-F5344CB8AC3E}">
        <p14:creationId xmlns:p14="http://schemas.microsoft.com/office/powerpoint/2010/main" val="654698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4D75A63-2D49-473F-A6CE-E8609465EDA3}" type="slidenum">
              <a:rPr lang="en-US" smtClean="0"/>
              <a:t>6</a:t>
            </a:fld>
            <a:endParaRPr lang="en-US" dirty="0"/>
          </a:p>
        </p:txBody>
      </p:sp>
    </p:spTree>
    <p:extLst>
      <p:ext uri="{BB962C8B-B14F-4D97-AF65-F5344CB8AC3E}">
        <p14:creationId xmlns:p14="http://schemas.microsoft.com/office/powerpoint/2010/main" val="1648001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4D75A63-2D49-473F-A6CE-E8609465EDA3}" type="slidenum">
              <a:rPr lang="en-US" smtClean="0"/>
              <a:t>30</a:t>
            </a:fld>
            <a:endParaRPr lang="en-US" dirty="0"/>
          </a:p>
        </p:txBody>
      </p:sp>
    </p:spTree>
    <p:extLst>
      <p:ext uri="{BB962C8B-B14F-4D97-AF65-F5344CB8AC3E}">
        <p14:creationId xmlns:p14="http://schemas.microsoft.com/office/powerpoint/2010/main" val="5101950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1B8DB3-10C5-47EB-AE47-2FCE313C18D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857"/>
            <a:ext cx="9141714" cy="6856285"/>
          </a:xfrm>
          <a:prstGeom prst="rect">
            <a:avLst/>
          </a:prstGeom>
        </p:spPr>
      </p:pic>
      <p:sp>
        <p:nvSpPr>
          <p:cNvPr id="5" name="Title 1">
            <a:extLst>
              <a:ext uri="{FF2B5EF4-FFF2-40B4-BE49-F238E27FC236}">
                <a16:creationId xmlns:a16="http://schemas.microsoft.com/office/drawing/2014/main" id="{C9072C52-E95B-4621-BD5A-C1B81954C47C}"/>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6" name="Picture 5" descr="A logo for a company&#10;&#10;Description automatically generated">
            <a:extLst>
              <a:ext uri="{FF2B5EF4-FFF2-40B4-BE49-F238E27FC236}">
                <a16:creationId xmlns:a16="http://schemas.microsoft.com/office/drawing/2014/main" id="{D4740D4C-85F8-9DEA-DFD4-599109EFDF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1734232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32B1C5-9B41-4706-BC4E-F5EE8186ECE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2" name="Title 1">
            <a:extLst>
              <a:ext uri="{FF2B5EF4-FFF2-40B4-BE49-F238E27FC236}">
                <a16:creationId xmlns:a16="http://schemas.microsoft.com/office/drawing/2014/main" id="{2E8B4237-1E24-405E-8BCA-1D438F33D1E9}"/>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4" name="Picture 3" descr="A logo for a company&#10;&#10;Description automatically generated">
            <a:extLst>
              <a:ext uri="{FF2B5EF4-FFF2-40B4-BE49-F238E27FC236}">
                <a16:creationId xmlns:a16="http://schemas.microsoft.com/office/drawing/2014/main" id="{D6ED8FE9-31EF-AB05-D7DE-1666553879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2932892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1_Title Slide">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F3274290-3785-49FF-BEE4-50D3C6DC94CB}"/>
              </a:ext>
            </a:extLst>
          </p:cNvPr>
          <p:cNvGrpSpPr/>
          <p:nvPr userDrawn="1"/>
        </p:nvGrpSpPr>
        <p:grpSpPr>
          <a:xfrm>
            <a:off x="-216075" y="4794724"/>
            <a:ext cx="9706106" cy="2063277"/>
            <a:chOff x="-288099" y="4794723"/>
            <a:chExt cx="12941474" cy="2063277"/>
          </a:xfrm>
        </p:grpSpPr>
        <p:sp>
          <p:nvSpPr>
            <p:cNvPr id="18" name="Rectangle 3">
              <a:extLst>
                <a:ext uri="{FF2B5EF4-FFF2-40B4-BE49-F238E27FC236}">
                  <a16:creationId xmlns:a16="http://schemas.microsoft.com/office/drawing/2014/main" id="{5979FD08-47B6-4124-9829-8996F48A4589}"/>
                </a:ext>
              </a:extLst>
            </p:cNvPr>
            <p:cNvSpPr/>
            <p:nvPr userDrawn="1"/>
          </p:nvSpPr>
          <p:spPr>
            <a:xfrm>
              <a:off x="0" y="4794723"/>
              <a:ext cx="12192000" cy="2063277"/>
            </a:xfrm>
            <a:custGeom>
              <a:avLst/>
              <a:gdLst>
                <a:gd name="connsiteX0" fmla="*/ 0 w 4584526"/>
                <a:gd name="connsiteY0" fmla="*/ 0 h 1941534"/>
                <a:gd name="connsiteX1" fmla="*/ 4584526 w 4584526"/>
                <a:gd name="connsiteY1" fmla="*/ 0 h 1941534"/>
                <a:gd name="connsiteX2" fmla="*/ 4584526 w 4584526"/>
                <a:gd name="connsiteY2" fmla="*/ 1941534 h 1941534"/>
                <a:gd name="connsiteX3" fmla="*/ 0 w 4584526"/>
                <a:gd name="connsiteY3" fmla="*/ 1941534 h 1941534"/>
                <a:gd name="connsiteX4" fmla="*/ 0 w 4584526"/>
                <a:gd name="connsiteY4" fmla="*/ 0 h 1941534"/>
                <a:gd name="connsiteX0" fmla="*/ 0 w 4584526"/>
                <a:gd name="connsiteY0" fmla="*/ 7984 h 1949518"/>
                <a:gd name="connsiteX1" fmla="*/ 1797416 w 4584526"/>
                <a:gd name="connsiteY1" fmla="*/ 0 h 1949518"/>
                <a:gd name="connsiteX2" fmla="*/ 4584526 w 4584526"/>
                <a:gd name="connsiteY2" fmla="*/ 7984 h 1949518"/>
                <a:gd name="connsiteX3" fmla="*/ 4584526 w 4584526"/>
                <a:gd name="connsiteY3" fmla="*/ 1949518 h 1949518"/>
                <a:gd name="connsiteX4" fmla="*/ 0 w 4584526"/>
                <a:gd name="connsiteY4" fmla="*/ 1949518 h 1949518"/>
                <a:gd name="connsiteX5" fmla="*/ 0 w 4584526"/>
                <a:gd name="connsiteY5" fmla="*/ 7984 h 1949518"/>
                <a:gd name="connsiteX0" fmla="*/ 0 w 4584526"/>
                <a:gd name="connsiteY0" fmla="*/ 0 h 1941534"/>
                <a:gd name="connsiteX1" fmla="*/ 2703762 w 4584526"/>
                <a:gd name="connsiteY1" fmla="*/ 417901 h 1941534"/>
                <a:gd name="connsiteX2" fmla="*/ 4584526 w 4584526"/>
                <a:gd name="connsiteY2" fmla="*/ 0 h 1941534"/>
                <a:gd name="connsiteX3" fmla="*/ 4584526 w 4584526"/>
                <a:gd name="connsiteY3" fmla="*/ 1941534 h 1941534"/>
                <a:gd name="connsiteX4" fmla="*/ 0 w 4584526"/>
                <a:gd name="connsiteY4" fmla="*/ 1941534 h 1941534"/>
                <a:gd name="connsiteX5" fmla="*/ 0 w 4584526"/>
                <a:gd name="connsiteY5" fmla="*/ 0 h 1941534"/>
                <a:gd name="connsiteX0" fmla="*/ 0 w 4584526"/>
                <a:gd name="connsiteY0" fmla="*/ 0 h 1941534"/>
                <a:gd name="connsiteX1" fmla="*/ 3092196 w 4584526"/>
                <a:gd name="connsiteY1" fmla="*/ 518109 h 1941534"/>
                <a:gd name="connsiteX2" fmla="*/ 4584526 w 4584526"/>
                <a:gd name="connsiteY2" fmla="*/ 0 h 1941534"/>
                <a:gd name="connsiteX3" fmla="*/ 4584526 w 4584526"/>
                <a:gd name="connsiteY3" fmla="*/ 1941534 h 1941534"/>
                <a:gd name="connsiteX4" fmla="*/ 0 w 4584526"/>
                <a:gd name="connsiteY4" fmla="*/ 1941534 h 1941534"/>
                <a:gd name="connsiteX5" fmla="*/ 0 w 4584526"/>
                <a:gd name="connsiteY5" fmla="*/ 0 h 1941534"/>
                <a:gd name="connsiteX0" fmla="*/ 0 w 4584526"/>
                <a:gd name="connsiteY0" fmla="*/ 0 h 1941534"/>
                <a:gd name="connsiteX1" fmla="*/ 3092196 w 4584526"/>
                <a:gd name="connsiteY1" fmla="*/ 518109 h 1941534"/>
                <a:gd name="connsiteX2" fmla="*/ 4579902 w 4584526"/>
                <a:gd name="connsiteY2" fmla="*/ 250521 h 1941534"/>
                <a:gd name="connsiteX3" fmla="*/ 4584526 w 4584526"/>
                <a:gd name="connsiteY3" fmla="*/ 1941534 h 1941534"/>
                <a:gd name="connsiteX4" fmla="*/ 0 w 4584526"/>
                <a:gd name="connsiteY4" fmla="*/ 1941534 h 1941534"/>
                <a:gd name="connsiteX5" fmla="*/ 0 w 4584526"/>
                <a:gd name="connsiteY5" fmla="*/ 0 h 1941534"/>
                <a:gd name="connsiteX0" fmla="*/ 0 w 4612327"/>
                <a:gd name="connsiteY0" fmla="*/ 0 h 1941534"/>
                <a:gd name="connsiteX1" fmla="*/ 3092196 w 4612327"/>
                <a:gd name="connsiteY1" fmla="*/ 518109 h 1941534"/>
                <a:gd name="connsiteX2" fmla="*/ 4612272 w 4612327"/>
                <a:gd name="connsiteY2" fmla="*/ 463463 h 1941534"/>
                <a:gd name="connsiteX3" fmla="*/ 4584526 w 4612327"/>
                <a:gd name="connsiteY3" fmla="*/ 1941534 h 1941534"/>
                <a:gd name="connsiteX4" fmla="*/ 0 w 4612327"/>
                <a:gd name="connsiteY4" fmla="*/ 1941534 h 1941534"/>
                <a:gd name="connsiteX5" fmla="*/ 0 w 4612327"/>
                <a:gd name="connsiteY5" fmla="*/ 0 h 1941534"/>
                <a:gd name="connsiteX0" fmla="*/ 0 w 4612327"/>
                <a:gd name="connsiteY0" fmla="*/ 0 h 1941534"/>
                <a:gd name="connsiteX1" fmla="*/ 2888731 w 4612327"/>
                <a:gd name="connsiteY1" fmla="*/ 505583 h 1941534"/>
                <a:gd name="connsiteX2" fmla="*/ 4612272 w 4612327"/>
                <a:gd name="connsiteY2" fmla="*/ 463463 h 1941534"/>
                <a:gd name="connsiteX3" fmla="*/ 4584526 w 4612327"/>
                <a:gd name="connsiteY3" fmla="*/ 1941534 h 1941534"/>
                <a:gd name="connsiteX4" fmla="*/ 0 w 4612327"/>
                <a:gd name="connsiteY4" fmla="*/ 1941534 h 1941534"/>
                <a:gd name="connsiteX5" fmla="*/ 0 w 4612327"/>
                <a:gd name="connsiteY5" fmla="*/ 0 h 1941534"/>
                <a:gd name="connsiteX0" fmla="*/ 0 w 4612327"/>
                <a:gd name="connsiteY0" fmla="*/ 0 h 2567176"/>
                <a:gd name="connsiteX1" fmla="*/ 2888731 w 4612327"/>
                <a:gd name="connsiteY1" fmla="*/ 505583 h 2567176"/>
                <a:gd name="connsiteX2" fmla="*/ 4612272 w 4612327"/>
                <a:gd name="connsiteY2" fmla="*/ 463463 h 2567176"/>
                <a:gd name="connsiteX3" fmla="*/ 4584526 w 4612327"/>
                <a:gd name="connsiteY3" fmla="*/ 1941534 h 2567176"/>
                <a:gd name="connsiteX4" fmla="*/ 5922 w 4612327"/>
                <a:gd name="connsiteY4" fmla="*/ 2567176 h 2567176"/>
                <a:gd name="connsiteX5" fmla="*/ 0 w 4612327"/>
                <a:gd name="connsiteY5" fmla="*/ 0 h 2567176"/>
                <a:gd name="connsiteX0" fmla="*/ 0 w 4614137"/>
                <a:gd name="connsiteY0" fmla="*/ 0 h 2583218"/>
                <a:gd name="connsiteX1" fmla="*/ 2888731 w 4614137"/>
                <a:gd name="connsiteY1" fmla="*/ 505583 h 2583218"/>
                <a:gd name="connsiteX2" fmla="*/ 4612272 w 4614137"/>
                <a:gd name="connsiteY2" fmla="*/ 463463 h 2583218"/>
                <a:gd name="connsiteX3" fmla="*/ 4614137 w 4614137"/>
                <a:gd name="connsiteY3" fmla="*/ 2583218 h 2583218"/>
                <a:gd name="connsiteX4" fmla="*/ 5922 w 4614137"/>
                <a:gd name="connsiteY4" fmla="*/ 2567176 h 2583218"/>
                <a:gd name="connsiteX5" fmla="*/ 0 w 4614137"/>
                <a:gd name="connsiteY5" fmla="*/ 0 h 258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4137" h="2583218">
                  <a:moveTo>
                    <a:pt x="0" y="0"/>
                  </a:moveTo>
                  <a:lnTo>
                    <a:pt x="2888731" y="505583"/>
                  </a:lnTo>
                  <a:lnTo>
                    <a:pt x="4612272" y="463463"/>
                  </a:lnTo>
                  <a:cubicBezTo>
                    <a:pt x="4613813" y="1027134"/>
                    <a:pt x="4612596" y="2019547"/>
                    <a:pt x="4614137" y="2583218"/>
                  </a:cubicBezTo>
                  <a:lnTo>
                    <a:pt x="5922" y="2567176"/>
                  </a:lnTo>
                  <a:lnTo>
                    <a:pt x="0" y="0"/>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w="0"/>
                <a:solidFill>
                  <a:schemeClr val="tx1"/>
                </a:solidFill>
                <a:effectLst>
                  <a:outerShdw blurRad="38100" dist="19050" dir="2700000" algn="tl" rotWithShape="0">
                    <a:schemeClr val="dk1">
                      <a:alpha val="40000"/>
                    </a:schemeClr>
                  </a:outerShdw>
                </a:effectLst>
              </a:endParaRPr>
            </a:p>
          </p:txBody>
        </p:sp>
        <p:cxnSp>
          <p:nvCxnSpPr>
            <p:cNvPr id="19" name="Straight Connector 18">
              <a:extLst>
                <a:ext uri="{FF2B5EF4-FFF2-40B4-BE49-F238E27FC236}">
                  <a16:creationId xmlns:a16="http://schemas.microsoft.com/office/drawing/2014/main" id="{4B96C556-2DDA-4334-9468-8D03236D0DAD}"/>
                </a:ext>
              </a:extLst>
            </p:cNvPr>
            <p:cNvCxnSpPr>
              <a:cxnSpLocks/>
            </p:cNvCxnSpPr>
            <p:nvPr userDrawn="1"/>
          </p:nvCxnSpPr>
          <p:spPr>
            <a:xfrm>
              <a:off x="-288099" y="4794723"/>
              <a:ext cx="12789074" cy="777164"/>
            </a:xfrm>
            <a:prstGeom prst="line">
              <a:avLst/>
            </a:prstGeom>
            <a:ln w="57150">
              <a:solidFill>
                <a:srgbClr val="49BB8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A9FEAD3-12C1-4E0F-9149-98874BD493C0}"/>
                </a:ext>
              </a:extLst>
            </p:cNvPr>
            <p:cNvCxnSpPr/>
            <p:nvPr userDrawn="1"/>
          </p:nvCxnSpPr>
          <p:spPr>
            <a:xfrm>
              <a:off x="12319279" y="5083372"/>
              <a:ext cx="0" cy="9993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26494CA-580C-4FE5-AA80-001CFAFC6C25}"/>
                </a:ext>
              </a:extLst>
            </p:cNvPr>
            <p:cNvCxnSpPr>
              <a:cxnSpLocks/>
            </p:cNvCxnSpPr>
            <p:nvPr userDrawn="1"/>
          </p:nvCxnSpPr>
          <p:spPr>
            <a:xfrm flipH="1">
              <a:off x="-288099" y="5271262"/>
              <a:ext cx="12789074" cy="88065"/>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3471A5F-8C16-4CFD-973C-8E1B6AC8FDC9}"/>
                </a:ext>
              </a:extLst>
            </p:cNvPr>
            <p:cNvCxnSpPr>
              <a:cxnSpLocks/>
            </p:cNvCxnSpPr>
            <p:nvPr userDrawn="1"/>
          </p:nvCxnSpPr>
          <p:spPr>
            <a:xfrm>
              <a:off x="-135699" y="4947123"/>
              <a:ext cx="12789074" cy="777164"/>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2E8B4237-1E24-405E-8BCA-1D438F33D1E9}"/>
              </a:ext>
            </a:extLst>
          </p:cNvPr>
          <p:cNvSpPr>
            <a:spLocks noGrp="1"/>
          </p:cNvSpPr>
          <p:nvPr>
            <p:ph type="ctrTitle" hasCustomPrompt="1"/>
          </p:nvPr>
        </p:nvSpPr>
        <p:spPr>
          <a:xfrm>
            <a:off x="470605" y="5779629"/>
            <a:ext cx="8673395" cy="777164"/>
          </a:xfrm>
        </p:spPr>
        <p:txBody>
          <a:bodyPr anchor="b"/>
          <a:lstStyle>
            <a:lvl1pPr algn="l">
              <a:defRPr sz="3150"/>
            </a:lvl1pPr>
          </a:lstStyle>
          <a:p>
            <a:r>
              <a:rPr lang="en-US" dirty="0"/>
              <a:t>CLICK TO EDIT MASTER TITLE STYLE</a:t>
            </a:r>
          </a:p>
        </p:txBody>
      </p:sp>
    </p:spTree>
    <p:extLst>
      <p:ext uri="{BB962C8B-B14F-4D97-AF65-F5344CB8AC3E}">
        <p14:creationId xmlns:p14="http://schemas.microsoft.com/office/powerpoint/2010/main" val="1351811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12/17/2025</a:t>
            </a:fld>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02266A82-7052-4F19-AA33-DE09AC459DCD}" type="slidenum">
              <a:rPr lang="en-US" smtClean="0"/>
              <a:pPr/>
              <a:t>‹#›</a:t>
            </a:fld>
            <a:endParaRPr lang="en-US" dirty="0"/>
          </a:p>
        </p:txBody>
      </p:sp>
      <p:sp>
        <p:nvSpPr>
          <p:cNvPr id="7" name="Title Placeholder 1">
            <a:extLst>
              <a:ext uri="{FF2B5EF4-FFF2-40B4-BE49-F238E27FC236}">
                <a16:creationId xmlns:a16="http://schemas.microsoft.com/office/drawing/2014/main" id="{6821299B-0251-4E01-AFE1-5DBDE677035C}"/>
              </a:ext>
            </a:extLst>
          </p:cNvPr>
          <p:cNvSpPr>
            <a:spLocks noGrp="1"/>
          </p:cNvSpPr>
          <p:nvPr>
            <p:ph type="title"/>
          </p:nvPr>
        </p:nvSpPr>
        <p:spPr>
          <a:xfrm>
            <a:off x="628650" y="365127"/>
            <a:ext cx="7886700" cy="50614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167377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B03AE74-AA0F-E11F-9594-83572E7F7F06}"/>
              </a:ext>
            </a:extLst>
          </p:cNvPr>
          <p:cNvCxnSpPr>
            <a:cxnSpLocks/>
          </p:cNvCxnSpPr>
          <p:nvPr userDrawn="1"/>
        </p:nvCxnSpPr>
        <p:spPr>
          <a:xfrm>
            <a:off x="-5963" y="6623438"/>
            <a:ext cx="9149963" cy="715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887C202-50CE-8189-1FE2-87A676799FBD}"/>
              </a:ext>
            </a:extLst>
          </p:cNvPr>
          <p:cNvCxnSpPr>
            <a:cxnSpLocks/>
          </p:cNvCxnSpPr>
          <p:nvPr userDrawn="1"/>
        </p:nvCxnSpPr>
        <p:spPr>
          <a:xfrm flipH="1" flipV="1">
            <a:off x="-5963" y="6400800"/>
            <a:ext cx="9149963" cy="38961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97097AF-ADB5-7CEE-DEBB-F15D2764AC99}"/>
              </a:ext>
            </a:extLst>
          </p:cNvPr>
          <p:cNvCxnSpPr>
            <a:cxnSpLocks/>
          </p:cNvCxnSpPr>
          <p:nvPr userDrawn="1"/>
        </p:nvCxnSpPr>
        <p:spPr>
          <a:xfrm flipV="1">
            <a:off x="-5963" y="6559122"/>
            <a:ext cx="9149963" cy="29887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4D61DD7-0A13-4FDB-9D58-B1E31387F0C6}"/>
              </a:ext>
            </a:extLst>
          </p:cNvPr>
          <p:cNvSpPr>
            <a:spLocks noGrp="1"/>
          </p:cNvSpPr>
          <p:nvPr>
            <p:ph type="title" hasCustomPrompt="1"/>
          </p:nvPr>
        </p:nvSpPr>
        <p:spPr>
          <a:xfrm>
            <a:off x="427204" y="1521953"/>
            <a:ext cx="7966298" cy="720618"/>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CA4771B-FACE-48A5-B3CD-FBAAF6B9C838}"/>
              </a:ext>
            </a:extLst>
          </p:cNvPr>
          <p:cNvSpPr>
            <a:spLocks noGrp="1"/>
          </p:cNvSpPr>
          <p:nvPr>
            <p:ph idx="1"/>
          </p:nvPr>
        </p:nvSpPr>
        <p:spPr>
          <a:xfrm>
            <a:off x="427204" y="2674962"/>
            <a:ext cx="4144796" cy="3184417"/>
          </a:xfrm>
        </p:spPr>
        <p:txBody>
          <a:bodyPr/>
          <a:lstStyle>
            <a:lvl1pPr>
              <a:defRPr b="0" u="none">
                <a:solidFill>
                  <a:schemeClr val="tx1"/>
                </a:solidFill>
                <a:effectLst/>
              </a:defRPr>
            </a:lvl1pPr>
            <a:lvl2pPr>
              <a:defRPr b="0" u="none">
                <a:solidFill>
                  <a:schemeClr val="tx1"/>
                </a:solidFill>
                <a:effectLst/>
              </a:defRPr>
            </a:lvl2pPr>
            <a:lvl3pPr>
              <a:defRPr b="0" u="none">
                <a:solidFill>
                  <a:schemeClr val="tx1"/>
                </a:solidFill>
                <a:effectLst/>
              </a:defRPr>
            </a:lvl3pPr>
            <a:lvl4pPr>
              <a:defRPr b="0" u="none">
                <a:solidFill>
                  <a:schemeClr val="tx1"/>
                </a:solidFill>
                <a:effectLst/>
              </a:defRPr>
            </a:lvl4pPr>
            <a:lvl5pPr>
              <a:defRPr b="0" u="none">
                <a:solidFill>
                  <a:schemeClr val="tx1"/>
                </a:solidFill>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4">
            <a:extLst>
              <a:ext uri="{FF2B5EF4-FFF2-40B4-BE49-F238E27FC236}">
                <a16:creationId xmlns:a16="http://schemas.microsoft.com/office/drawing/2014/main" id="{D55B652F-C7BF-4018-9B18-C39995D85D3E}"/>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cxnSp>
        <p:nvCxnSpPr>
          <p:cNvPr id="9" name="Straight Connector 8">
            <a:extLst>
              <a:ext uri="{FF2B5EF4-FFF2-40B4-BE49-F238E27FC236}">
                <a16:creationId xmlns:a16="http://schemas.microsoft.com/office/drawing/2014/main" id="{0ABF247E-041E-B3F2-B2BC-53A2EA5269AC}"/>
              </a:ext>
            </a:extLst>
          </p:cNvPr>
          <p:cNvCxnSpPr>
            <a:cxnSpLocks/>
          </p:cNvCxnSpPr>
          <p:nvPr userDrawn="1"/>
        </p:nvCxnSpPr>
        <p:spPr>
          <a:xfrm>
            <a:off x="503440" y="2418877"/>
            <a:ext cx="4068560" cy="0"/>
          </a:xfrm>
          <a:prstGeom prst="line">
            <a:avLst/>
          </a:prstGeom>
          <a:ln w="57150" cap="rnd">
            <a:solidFill>
              <a:schemeClr val="accent4"/>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Placeholder 4" descr="A picture containing shape&#10;&#10;Description automatically generated">
            <a:extLst>
              <a:ext uri="{FF2B5EF4-FFF2-40B4-BE49-F238E27FC236}">
                <a16:creationId xmlns:a16="http://schemas.microsoft.com/office/drawing/2014/main" id="{4C6F358B-4EB6-807B-21D2-6FBF8548495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7633003" y="5636721"/>
            <a:ext cx="1083794" cy="879868"/>
          </a:xfrm>
          <a:prstGeom prst="rect">
            <a:avLst/>
          </a:prstGeom>
        </p:spPr>
      </p:pic>
    </p:spTree>
    <p:extLst>
      <p:ext uri="{BB962C8B-B14F-4D97-AF65-F5344CB8AC3E}">
        <p14:creationId xmlns:p14="http://schemas.microsoft.com/office/powerpoint/2010/main" val="977278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ontent and Picture right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1DD7-0A13-4FDB-9D58-B1E31387F0C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CA4771B-FACE-48A5-B3CD-FBAAF6B9C838}"/>
              </a:ext>
            </a:extLst>
          </p:cNvPr>
          <p:cNvSpPr>
            <a:spLocks noGrp="1"/>
          </p:cNvSpPr>
          <p:nvPr>
            <p:ph idx="1"/>
          </p:nvPr>
        </p:nvSpPr>
        <p:spPr>
          <a:xfrm>
            <a:off x="427205" y="1609050"/>
            <a:ext cx="4051000" cy="4572000"/>
          </a:xfrm>
        </p:spPr>
        <p:txBody>
          <a:bodyPr/>
          <a:lstStyle>
            <a:lvl1pPr>
              <a:defRPr b="0" u="none">
                <a:solidFill>
                  <a:schemeClr val="tx1"/>
                </a:solidFill>
              </a:defRPr>
            </a:lvl1pPr>
            <a:lvl2pPr>
              <a:defRPr b="0" u="none">
                <a:solidFill>
                  <a:schemeClr val="tx1"/>
                </a:solidFill>
              </a:defRPr>
            </a:lvl2pPr>
            <a:lvl3pPr>
              <a:defRPr b="0" u="none">
                <a:solidFill>
                  <a:schemeClr val="tx1"/>
                </a:solidFill>
              </a:defRPr>
            </a:lvl3pPr>
            <a:lvl4pPr>
              <a:defRPr b="0" u="none">
                <a:solidFill>
                  <a:schemeClr val="tx1"/>
                </a:solidFill>
              </a:defRPr>
            </a:lvl4pPr>
            <a:lvl5pPr>
              <a:defRPr b="0" u="none">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641860E0-F826-4724-A1C3-7C30A06B0097}"/>
              </a:ext>
            </a:extLst>
          </p:cNvPr>
          <p:cNvSpPr>
            <a:spLocks noGrp="1"/>
          </p:cNvSpPr>
          <p:nvPr>
            <p:ph type="pic" sz="quarter" idx="13"/>
          </p:nvPr>
        </p:nvSpPr>
        <p:spPr>
          <a:xfrm>
            <a:off x="4666060" y="1609051"/>
            <a:ext cx="4477940" cy="3886200"/>
          </a:xfrm>
        </p:spPr>
        <p:txBody>
          <a:bodyPr/>
          <a:lstStyle>
            <a:lvl1pPr marL="0" indent="0">
              <a:buNone/>
              <a:defRPr/>
            </a:lvl1pPr>
          </a:lstStyle>
          <a:p>
            <a:endParaRPr lang="en-US" dirty="0"/>
          </a:p>
        </p:txBody>
      </p:sp>
      <p:sp>
        <p:nvSpPr>
          <p:cNvPr id="11" name="Slide Number Placeholder 4">
            <a:extLst>
              <a:ext uri="{FF2B5EF4-FFF2-40B4-BE49-F238E27FC236}">
                <a16:creationId xmlns:a16="http://schemas.microsoft.com/office/drawing/2014/main" id="{910D8347-75FB-4652-8AEC-63E169859F7D}"/>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spTree>
    <p:extLst>
      <p:ext uri="{BB962C8B-B14F-4D97-AF65-F5344CB8AC3E}">
        <p14:creationId xmlns:p14="http://schemas.microsoft.com/office/powerpoint/2010/main" val="18593025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Content and Picture left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1DD7-0A13-4FDB-9D58-B1E31387F0C6}"/>
              </a:ext>
            </a:extLst>
          </p:cNvPr>
          <p:cNvSpPr>
            <a:spLocks noGrp="1"/>
          </p:cNvSpPr>
          <p:nvPr>
            <p:ph type="title"/>
          </p:nvPr>
        </p:nvSpPr>
        <p:spPr>
          <a:xfrm>
            <a:off x="427204" y="389189"/>
            <a:ext cx="8264860" cy="77358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DCA4771B-FACE-48A5-B3CD-FBAAF6B9C838}"/>
              </a:ext>
            </a:extLst>
          </p:cNvPr>
          <p:cNvSpPr>
            <a:spLocks noGrp="1"/>
          </p:cNvSpPr>
          <p:nvPr>
            <p:ph idx="1"/>
          </p:nvPr>
        </p:nvSpPr>
        <p:spPr>
          <a:xfrm>
            <a:off x="4044297" y="1609054"/>
            <a:ext cx="4656790" cy="3886200"/>
          </a:xfrm>
        </p:spPr>
        <p:txBody>
          <a:bodyPr/>
          <a:lstStyle>
            <a:lvl1pPr>
              <a:defRPr b="0" u="none">
                <a:solidFill>
                  <a:schemeClr val="tx1"/>
                </a:solidFill>
              </a:defRPr>
            </a:lvl1pPr>
            <a:lvl2pPr>
              <a:defRPr b="0" u="none">
                <a:solidFill>
                  <a:schemeClr val="tx1"/>
                </a:solidFill>
              </a:defRPr>
            </a:lvl2pPr>
            <a:lvl3pPr>
              <a:defRPr b="0" u="none">
                <a:solidFill>
                  <a:schemeClr val="tx1"/>
                </a:solidFill>
              </a:defRPr>
            </a:lvl3pPr>
            <a:lvl4pPr>
              <a:defRPr b="0" u="none">
                <a:solidFill>
                  <a:schemeClr val="tx1"/>
                </a:solidFill>
              </a:defRPr>
            </a:lvl4pPr>
            <a:lvl5pPr>
              <a:defRPr b="0" u="none">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641860E0-F826-4724-A1C3-7C30A06B0097}"/>
              </a:ext>
            </a:extLst>
          </p:cNvPr>
          <p:cNvSpPr>
            <a:spLocks noGrp="1"/>
          </p:cNvSpPr>
          <p:nvPr>
            <p:ph type="pic" sz="quarter" idx="13"/>
          </p:nvPr>
        </p:nvSpPr>
        <p:spPr>
          <a:xfrm>
            <a:off x="1" y="1609053"/>
            <a:ext cx="3884063" cy="4572000"/>
          </a:xfrm>
        </p:spPr>
        <p:txBody>
          <a:bodyPr/>
          <a:lstStyle>
            <a:lvl1pPr marL="0" indent="0">
              <a:buNone/>
              <a:defRPr/>
            </a:lvl1pPr>
          </a:lstStyle>
          <a:p>
            <a:endParaRPr lang="en-US" dirty="0"/>
          </a:p>
        </p:txBody>
      </p:sp>
      <p:sp>
        <p:nvSpPr>
          <p:cNvPr id="11" name="Slide Number Placeholder 4">
            <a:extLst>
              <a:ext uri="{FF2B5EF4-FFF2-40B4-BE49-F238E27FC236}">
                <a16:creationId xmlns:a16="http://schemas.microsoft.com/office/drawing/2014/main" id="{74E643C9-A96C-4A6A-8ED5-DC136FF88F03}"/>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spTree>
    <p:extLst>
      <p:ext uri="{BB962C8B-B14F-4D97-AF65-F5344CB8AC3E}">
        <p14:creationId xmlns:p14="http://schemas.microsoft.com/office/powerpoint/2010/main" val="31616614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wo Content with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1C848-2445-46F0-8805-82448E3A3D7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61F330BA-C8DF-4E6E-AFFF-0C212DF2A80E}"/>
              </a:ext>
            </a:extLst>
          </p:cNvPr>
          <p:cNvSpPr>
            <a:spLocks noGrp="1"/>
          </p:cNvSpPr>
          <p:nvPr>
            <p:ph sz="half" idx="1"/>
          </p:nvPr>
        </p:nvSpPr>
        <p:spPr>
          <a:xfrm>
            <a:off x="436229" y="2279182"/>
            <a:ext cx="3909060" cy="3876357"/>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319F3D2-21B1-426A-9E71-4F41C1F9C502}"/>
              </a:ext>
            </a:extLst>
          </p:cNvPr>
          <p:cNvSpPr>
            <a:spLocks noGrp="1"/>
          </p:cNvSpPr>
          <p:nvPr>
            <p:ph sz="half" idx="2"/>
          </p:nvPr>
        </p:nvSpPr>
        <p:spPr>
          <a:xfrm>
            <a:off x="4772025" y="2279180"/>
            <a:ext cx="3909060" cy="3138576"/>
          </a:xfrm>
        </p:spPr>
        <p:txBody>
          <a:bodyPr/>
          <a:lstStyle>
            <a:lvl1pPr>
              <a:defRPr b="0"/>
            </a:lvl1pPr>
            <a:lvl2pPr>
              <a:defRPr b="0"/>
            </a:lvl2pPr>
            <a:lvl3pPr>
              <a:defRPr b="0"/>
            </a:lvl3pPr>
            <a:lvl4pPr>
              <a:defRPr b="0"/>
            </a:lvl4pPr>
            <a:lvl5pPr>
              <a:defRPr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3CB2A4DF-14F7-4723-87F4-6635BAB9B7C6}"/>
              </a:ext>
            </a:extLst>
          </p:cNvPr>
          <p:cNvSpPr>
            <a:spLocks noGrp="1"/>
          </p:cNvSpPr>
          <p:nvPr>
            <p:ph type="body" sz="quarter" idx="14"/>
          </p:nvPr>
        </p:nvSpPr>
        <p:spPr>
          <a:xfrm>
            <a:off x="436228" y="1609596"/>
            <a:ext cx="3909060" cy="669584"/>
          </a:xfrm>
        </p:spPr>
        <p:txBody>
          <a:bodyPr>
            <a:noAutofit/>
          </a:bodyPr>
          <a:lstStyle>
            <a:lvl1pPr marL="0" indent="0">
              <a:buNone/>
              <a:defRPr sz="2100" u="none">
                <a:solidFill>
                  <a:schemeClr val="accent2"/>
                </a:solidFill>
                <a:latin typeface="+mj-lt"/>
              </a:defRPr>
            </a:lvl1pPr>
          </a:lstStyle>
          <a:p>
            <a:pPr lvl="0"/>
            <a:r>
              <a:rPr lang="en-US" dirty="0"/>
              <a:t>Click to edit</a:t>
            </a:r>
          </a:p>
        </p:txBody>
      </p:sp>
      <p:sp>
        <p:nvSpPr>
          <p:cNvPr id="12" name="Text Placeholder 10">
            <a:extLst>
              <a:ext uri="{FF2B5EF4-FFF2-40B4-BE49-F238E27FC236}">
                <a16:creationId xmlns:a16="http://schemas.microsoft.com/office/drawing/2014/main" id="{67D7547A-0D65-4483-BC21-6E4B5F5267A0}"/>
              </a:ext>
            </a:extLst>
          </p:cNvPr>
          <p:cNvSpPr>
            <a:spLocks noGrp="1"/>
          </p:cNvSpPr>
          <p:nvPr>
            <p:ph type="body" sz="quarter" idx="15"/>
          </p:nvPr>
        </p:nvSpPr>
        <p:spPr>
          <a:xfrm>
            <a:off x="4772025" y="1608692"/>
            <a:ext cx="3909060" cy="669584"/>
          </a:xfrm>
        </p:spPr>
        <p:txBody>
          <a:bodyPr>
            <a:noAutofit/>
          </a:bodyPr>
          <a:lstStyle>
            <a:lvl1pPr marL="0" indent="0">
              <a:buNone/>
              <a:defRPr sz="2100" u="none">
                <a:solidFill>
                  <a:schemeClr val="accent2"/>
                </a:solidFill>
                <a:latin typeface="+mj-lt"/>
              </a:defRPr>
            </a:lvl1pPr>
          </a:lstStyle>
          <a:p>
            <a:pPr lvl="0"/>
            <a:r>
              <a:rPr lang="en-US" dirty="0"/>
              <a:t>Click to edit</a:t>
            </a:r>
          </a:p>
        </p:txBody>
      </p:sp>
      <p:sp>
        <p:nvSpPr>
          <p:cNvPr id="13" name="Slide Number Placeholder 4">
            <a:extLst>
              <a:ext uri="{FF2B5EF4-FFF2-40B4-BE49-F238E27FC236}">
                <a16:creationId xmlns:a16="http://schemas.microsoft.com/office/drawing/2014/main" id="{95910E8F-05C4-40AC-B8E8-138259D13158}"/>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spTree>
    <p:extLst>
      <p:ext uri="{BB962C8B-B14F-4D97-AF65-F5344CB8AC3E}">
        <p14:creationId xmlns:p14="http://schemas.microsoft.com/office/powerpoint/2010/main" val="1201461529"/>
      </p:ext>
    </p:extLst>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C764DE79-268F-4C1A-8933-263129D2AF90}" type="datetimeFigureOut">
              <a:rPr lang="en-US" dirty="0"/>
              <a:t>12/17/2025</a:t>
            </a:fld>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02266A82-7052-4F19-AA33-DE09AC459DCD}" type="slidenum">
              <a:rPr lang="en-US" smtClean="0"/>
              <a:pPr/>
              <a:t>‹#›</a:t>
            </a:fld>
            <a:endParaRPr lang="en-US" dirty="0"/>
          </a:p>
        </p:txBody>
      </p:sp>
      <p:sp>
        <p:nvSpPr>
          <p:cNvPr id="8" name="Title Placeholder 1">
            <a:extLst>
              <a:ext uri="{FF2B5EF4-FFF2-40B4-BE49-F238E27FC236}">
                <a16:creationId xmlns:a16="http://schemas.microsoft.com/office/drawing/2014/main" id="{4531037D-907C-42DD-A306-8E39066652A5}"/>
              </a:ext>
            </a:extLst>
          </p:cNvPr>
          <p:cNvSpPr>
            <a:spLocks noGrp="1"/>
          </p:cNvSpPr>
          <p:nvPr>
            <p:ph type="title"/>
          </p:nvPr>
        </p:nvSpPr>
        <p:spPr>
          <a:xfrm>
            <a:off x="628650" y="365127"/>
            <a:ext cx="7886700" cy="50614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7183768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1DD7-0A13-4FDB-9D58-B1E31387F0C6}"/>
              </a:ext>
            </a:extLst>
          </p:cNvPr>
          <p:cNvSpPr>
            <a:spLocks noGrp="1"/>
          </p:cNvSpPr>
          <p:nvPr>
            <p:ph type="title"/>
          </p:nvPr>
        </p:nvSpPr>
        <p:spPr/>
        <p:txBody>
          <a:bodyPr/>
          <a:lstStyle/>
          <a:p>
            <a:r>
              <a:rPr lang="en-US" dirty="0"/>
              <a:t>Click to edit Master title style</a:t>
            </a:r>
          </a:p>
        </p:txBody>
      </p:sp>
      <p:sp>
        <p:nvSpPr>
          <p:cNvPr id="7" name="Slide Number Placeholder 4">
            <a:extLst>
              <a:ext uri="{FF2B5EF4-FFF2-40B4-BE49-F238E27FC236}">
                <a16:creationId xmlns:a16="http://schemas.microsoft.com/office/drawing/2014/main" id="{414179AA-EEB1-4AD8-A38C-8F5F71F3F77F}"/>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spTree>
    <p:extLst>
      <p:ext uri="{BB962C8B-B14F-4D97-AF65-F5344CB8AC3E}">
        <p14:creationId xmlns:p14="http://schemas.microsoft.com/office/powerpoint/2010/main" val="21359719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61DD7-0A13-4FDB-9D58-B1E31387F0C6}"/>
              </a:ext>
            </a:extLst>
          </p:cNvPr>
          <p:cNvSpPr>
            <a:spLocks noGrp="1"/>
          </p:cNvSpPr>
          <p:nvPr>
            <p:ph type="title"/>
          </p:nvPr>
        </p:nvSpPr>
        <p:spPr/>
        <p:txBody>
          <a:bodyPr/>
          <a:lstStyle/>
          <a:p>
            <a:r>
              <a:rPr lang="en-US" dirty="0"/>
              <a:t>Click to edit Master title style</a:t>
            </a:r>
          </a:p>
        </p:txBody>
      </p:sp>
      <p:grpSp>
        <p:nvGrpSpPr>
          <p:cNvPr id="3" name="Group 2">
            <a:extLst>
              <a:ext uri="{FF2B5EF4-FFF2-40B4-BE49-F238E27FC236}">
                <a16:creationId xmlns:a16="http://schemas.microsoft.com/office/drawing/2014/main" id="{8747FA6A-7668-4BB4-9722-F2858901D368}"/>
              </a:ext>
            </a:extLst>
          </p:cNvPr>
          <p:cNvGrpSpPr/>
          <p:nvPr userDrawn="1"/>
        </p:nvGrpSpPr>
        <p:grpSpPr>
          <a:xfrm>
            <a:off x="-5963" y="6400800"/>
            <a:ext cx="9149963" cy="457200"/>
            <a:chOff x="-7951" y="6400800"/>
            <a:chExt cx="12199951" cy="457200"/>
          </a:xfrm>
        </p:grpSpPr>
        <p:cxnSp>
          <p:nvCxnSpPr>
            <p:cNvPr id="11" name="Straight Connector 10">
              <a:extLst>
                <a:ext uri="{FF2B5EF4-FFF2-40B4-BE49-F238E27FC236}">
                  <a16:creationId xmlns:a16="http://schemas.microsoft.com/office/drawing/2014/main" id="{58470DAF-6731-4C05-A116-B504FB13E8C4}"/>
                </a:ext>
              </a:extLst>
            </p:cNvPr>
            <p:cNvCxnSpPr>
              <a:cxnSpLocks/>
            </p:cNvCxnSpPr>
            <p:nvPr userDrawn="1"/>
          </p:nvCxnSpPr>
          <p:spPr>
            <a:xfrm>
              <a:off x="-7951" y="6623437"/>
              <a:ext cx="12199951" cy="7156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877296-5CA1-42A8-A93A-EE4AC175A3FB}"/>
                </a:ext>
              </a:extLst>
            </p:cNvPr>
            <p:cNvCxnSpPr>
              <a:cxnSpLocks/>
            </p:cNvCxnSpPr>
            <p:nvPr userDrawn="1"/>
          </p:nvCxnSpPr>
          <p:spPr>
            <a:xfrm flipH="1" flipV="1">
              <a:off x="-7951" y="6400800"/>
              <a:ext cx="12199951" cy="38961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EE21922-40A2-4641-A8DA-E52C672F6A9F}"/>
                </a:ext>
              </a:extLst>
            </p:cNvPr>
            <p:cNvCxnSpPr>
              <a:cxnSpLocks/>
            </p:cNvCxnSpPr>
            <p:nvPr userDrawn="1"/>
          </p:nvCxnSpPr>
          <p:spPr>
            <a:xfrm flipV="1">
              <a:off x="-7951" y="6559121"/>
              <a:ext cx="12199951" cy="29887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4">
            <a:extLst>
              <a:ext uri="{FF2B5EF4-FFF2-40B4-BE49-F238E27FC236}">
                <a16:creationId xmlns:a16="http://schemas.microsoft.com/office/drawing/2014/main" id="{070B09A3-9C10-4481-813B-8B20AA582350}"/>
              </a:ext>
            </a:extLst>
          </p:cNvPr>
          <p:cNvSpPr>
            <a:spLocks noGrp="1"/>
          </p:cNvSpPr>
          <p:nvPr>
            <p:ph type="sldNum" sz="quarter" idx="12"/>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600"/>
            </a:lvl1pPr>
          </a:lstStyle>
          <a:p>
            <a:fld id="{02266A82-7052-4F19-AA33-DE09AC459DCD}" type="slidenum">
              <a:rPr lang="en-US" smtClean="0"/>
              <a:pPr/>
              <a:t>‹#›</a:t>
            </a:fld>
            <a:endParaRPr lang="en-US" dirty="0"/>
          </a:p>
        </p:txBody>
      </p:sp>
    </p:spTree>
    <p:extLst>
      <p:ext uri="{BB962C8B-B14F-4D97-AF65-F5344CB8AC3E}">
        <p14:creationId xmlns:p14="http://schemas.microsoft.com/office/powerpoint/2010/main" val="39383713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3B3367-FC7D-424D-B071-1009AE4DC4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845AF26B-BE4D-417A-B353-EE70614E956E}"/>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8BF4BFE8-7867-6823-04E9-CE5F0610F4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2261733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8125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8606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1B2134-9785-4063-8376-950BFC54DC6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1574379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B2134-9785-4063-8376-950BFC54DC6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5186022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1B2134-9785-4063-8376-950BFC54DC6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33183795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1B2134-9785-4063-8376-950BFC54DC6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40819382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1B2134-9785-4063-8376-950BFC54DC66}" type="datetimeFigureOut">
              <a:rPr lang="en-US" smtClean="0"/>
              <a:t>12/17/2025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13720336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1B2134-9785-4063-8376-950BFC54DC66}" type="datetimeFigureOut">
              <a:rPr lang="en-US" smtClean="0"/>
              <a:t>12/17/2025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40686015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1B2134-9785-4063-8376-950BFC54DC66}" type="datetimeFigureOut">
              <a:rPr lang="en-US" smtClean="0"/>
              <a:t>12/17/2025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18937603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1B2134-9785-4063-8376-950BFC54DC6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2929213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F54226F-31BA-4FE4-A3BD-3DE6B233F9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8FF7DAB9-F68C-454D-91C1-A59FF8FA2125}"/>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F3A7D74E-A421-EF25-4738-EAAEF6433B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1121856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1B2134-9785-4063-8376-950BFC54DC66}" type="datetimeFigureOut">
              <a:rPr lang="en-US" smtClean="0"/>
              <a:t>12/17/2025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6560468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B2134-9785-4063-8376-950BFC54DC6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38708570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1B2134-9785-4063-8376-950BFC54DC66}" type="datetimeFigureOut">
              <a:rPr lang="en-US" smtClean="0"/>
              <a:t>12/17/2025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0CBA309-C32E-4F63-8CC1-6B9A09F7549B}" type="slidenum">
              <a:rPr lang="en-US" smtClean="0"/>
              <a:t>‹#›</a:t>
            </a:fld>
            <a:endParaRPr lang="en-US"/>
          </a:p>
        </p:txBody>
      </p:sp>
    </p:spTree>
    <p:extLst>
      <p:ext uri="{BB962C8B-B14F-4D97-AF65-F5344CB8AC3E}">
        <p14:creationId xmlns:p14="http://schemas.microsoft.com/office/powerpoint/2010/main" val="4381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97A86-9C56-4786-B529-4EDA6A26EDB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167265DE-4172-41FC-AE2F-9198DE73965D}"/>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002FE304-D857-45D0-43E3-92FC25DF7E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499344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1546C5-F52A-412B-83CD-E98396FD43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14A802F3-86B1-4FE1-A899-AE07FDFFE7CE}"/>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7B98A20B-5F57-2B64-0C80-8025B1A43E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2089651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11DA0F-2F36-4707-B0DD-02201C91DF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78F0488D-E432-4FE0-BEEC-88E96B892865}"/>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2DAC838C-5118-05C0-2772-FC11CD4E8D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15861400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B46EBB3-3861-4635-923E-C54D529FF4C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DDD8D5E0-4999-4FC4-898D-537696EEA956}"/>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5D970298-75DC-F7CE-7B82-BE2B94CD01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1448397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8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55FD33-A1B6-4A8E-B7F0-916B29E91EB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06F4EF40-2B52-485F-BC9D-A94F1F0CB894}"/>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604CADA1-85F9-1309-B1F9-EBEC0C98787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324498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CCA6D4-15A6-4DC8-88DB-5CE9B22AFA8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43" y="857"/>
            <a:ext cx="9141714" cy="6856285"/>
          </a:xfrm>
          <a:prstGeom prst="rect">
            <a:avLst/>
          </a:prstGeom>
        </p:spPr>
      </p:pic>
      <p:sp>
        <p:nvSpPr>
          <p:cNvPr id="4" name="Title 1">
            <a:extLst>
              <a:ext uri="{FF2B5EF4-FFF2-40B4-BE49-F238E27FC236}">
                <a16:creationId xmlns:a16="http://schemas.microsoft.com/office/drawing/2014/main" id="{71A45724-01A3-4337-B0B5-56647E0F977B}"/>
              </a:ext>
            </a:extLst>
          </p:cNvPr>
          <p:cNvSpPr>
            <a:spLocks noGrp="1"/>
          </p:cNvSpPr>
          <p:nvPr>
            <p:ph type="ctrTitle" hasCustomPrompt="1"/>
          </p:nvPr>
        </p:nvSpPr>
        <p:spPr>
          <a:xfrm>
            <a:off x="434125" y="5779629"/>
            <a:ext cx="8673395" cy="777164"/>
          </a:xfrm>
        </p:spPr>
        <p:txBody>
          <a:bodyPr anchor="b">
            <a:normAutofit/>
          </a:bodyPr>
          <a:lstStyle>
            <a:lvl1pPr algn="l">
              <a:defRPr sz="2800"/>
            </a:lvl1pPr>
          </a:lstStyle>
          <a:p>
            <a:r>
              <a:rPr lang="en-US" dirty="0"/>
              <a:t>CLICK TO EDIT MASTER TITLE STYLE</a:t>
            </a:r>
          </a:p>
        </p:txBody>
      </p:sp>
      <p:pic>
        <p:nvPicPr>
          <p:cNvPr id="3" name="Picture 2" descr="A logo for a company&#10;&#10;Description automatically generated">
            <a:extLst>
              <a:ext uri="{FF2B5EF4-FFF2-40B4-BE49-F238E27FC236}">
                <a16:creationId xmlns:a16="http://schemas.microsoft.com/office/drawing/2014/main" id="{A62E85D5-4D13-73D4-578B-7A3AFE19970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238067" y="5763043"/>
            <a:ext cx="793750" cy="793750"/>
          </a:xfrm>
          <a:prstGeom prst="rect">
            <a:avLst/>
          </a:prstGeom>
        </p:spPr>
      </p:pic>
    </p:spTree>
    <p:extLst>
      <p:ext uri="{BB962C8B-B14F-4D97-AF65-F5344CB8AC3E}">
        <p14:creationId xmlns:p14="http://schemas.microsoft.com/office/powerpoint/2010/main" val="3712026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26B17B3-5428-E418-45CE-F9A27B85DA24}"/>
              </a:ext>
            </a:extLst>
          </p:cNvPr>
          <p:cNvSpPr/>
          <p:nvPr userDrawn="1"/>
        </p:nvSpPr>
        <p:spPr>
          <a:xfrm>
            <a:off x="-7951" y="0"/>
            <a:ext cx="9151951" cy="901396"/>
          </a:xfrm>
          <a:prstGeom prst="rect">
            <a:avLst/>
          </a:prstGeom>
          <a:solidFill>
            <a:srgbClr val="49BB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28650" y="365127"/>
            <a:ext cx="7886700" cy="50614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446063"/>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10EB5ACE-9388-4875-A537-E825716C3E05}"/>
              </a:ext>
            </a:extLst>
          </p:cNvPr>
          <p:cNvCxnSpPr>
            <a:cxnSpLocks/>
          </p:cNvCxnSpPr>
          <p:nvPr userDrawn="1"/>
        </p:nvCxnSpPr>
        <p:spPr>
          <a:xfrm>
            <a:off x="-7951" y="6709697"/>
            <a:ext cx="9151951" cy="0"/>
          </a:xfrm>
          <a:prstGeom prst="line">
            <a:avLst/>
          </a:prstGeom>
          <a:ln w="57150">
            <a:solidFill>
              <a:srgbClr val="49BB8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00A0878-9F09-4AD7-94F8-DA24A5493271}"/>
              </a:ext>
            </a:extLst>
          </p:cNvPr>
          <p:cNvCxnSpPr>
            <a:cxnSpLocks/>
          </p:cNvCxnSpPr>
          <p:nvPr userDrawn="1"/>
        </p:nvCxnSpPr>
        <p:spPr>
          <a:xfrm flipH="1" flipV="1">
            <a:off x="-7951" y="6400800"/>
            <a:ext cx="9151952" cy="45720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E019ED02-5AD3-41B1-BFD9-FEB63A776D1D}"/>
              </a:ext>
            </a:extLst>
          </p:cNvPr>
          <p:cNvCxnSpPr>
            <a:cxnSpLocks/>
          </p:cNvCxnSpPr>
          <p:nvPr userDrawn="1"/>
        </p:nvCxnSpPr>
        <p:spPr>
          <a:xfrm flipV="1">
            <a:off x="-7951" y="6578601"/>
            <a:ext cx="9151951" cy="27940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logo for a company&#10;&#10;Description automatically generated">
            <a:extLst>
              <a:ext uri="{FF2B5EF4-FFF2-40B4-BE49-F238E27FC236}">
                <a16:creationId xmlns:a16="http://schemas.microsoft.com/office/drawing/2014/main" id="{12FF48FC-D358-3A8D-F20F-88FB570574A2}"/>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7797382" y="6014117"/>
            <a:ext cx="1018533" cy="473075"/>
          </a:xfrm>
          <a:prstGeom prst="rect">
            <a:avLst/>
          </a:prstGeom>
        </p:spPr>
      </p:pic>
      <p:sp>
        <p:nvSpPr>
          <p:cNvPr id="6" name="Slide Number Placeholder 4">
            <a:extLst>
              <a:ext uri="{FF2B5EF4-FFF2-40B4-BE49-F238E27FC236}">
                <a16:creationId xmlns:a16="http://schemas.microsoft.com/office/drawing/2014/main" id="{581B85EB-C18A-D4A5-6D45-FE8FE466F87C}"/>
              </a:ext>
            </a:extLst>
          </p:cNvPr>
          <p:cNvSpPr>
            <a:spLocks noGrp="1"/>
          </p:cNvSpPr>
          <p:nvPr>
            <p:ph type="sldNum" sz="quarter" idx="4"/>
          </p:nvPr>
        </p:nvSpPr>
        <p:spPr>
          <a:xfrm>
            <a:off x="92869" y="6454140"/>
            <a:ext cx="274320" cy="365760"/>
          </a:xfrm>
          <a:prstGeom prst="ellipse">
            <a:avLst/>
          </a:prstGeom>
          <a:solidFill>
            <a:schemeClr val="bg1"/>
          </a:solidFill>
          <a:ln w="19050">
            <a:solidFill>
              <a:schemeClr val="accent1"/>
            </a:solidFill>
          </a:ln>
        </p:spPr>
        <p:txBody>
          <a:bodyPr lIns="0" tIns="0" rIns="0" bIns="0" anchor="ctr" anchorCtr="0"/>
          <a:lstStyle>
            <a:lvl1pPr algn="ctr">
              <a:defRPr sz="900"/>
            </a:lvl1pPr>
          </a:lstStyle>
          <a:p>
            <a:fld id="{02266A82-7052-4F19-AA33-DE09AC459DCD}" type="slidenum">
              <a:rPr lang="en-US" smtClean="0"/>
              <a:pPr/>
              <a:t>‹#›</a:t>
            </a:fld>
            <a:endParaRPr lang="en-US" dirty="0"/>
          </a:p>
        </p:txBody>
      </p:sp>
      <p:sp>
        <p:nvSpPr>
          <p:cNvPr id="8" name="AutoShape 2">
            <a:extLst>
              <a:ext uri="{FF2B5EF4-FFF2-40B4-BE49-F238E27FC236}">
                <a16:creationId xmlns:a16="http://schemas.microsoft.com/office/drawing/2014/main" id="{264C47AD-3ED3-99BE-A9E1-622E0D0F305C}"/>
              </a:ext>
            </a:extLst>
          </p:cNvPr>
          <p:cNvSpPr>
            <a:spLocks noChangeArrowheads="1"/>
          </p:cNvSpPr>
          <p:nvPr userDrawn="1"/>
        </p:nvSpPr>
        <p:spPr bwMode="auto">
          <a:xfrm>
            <a:off x="61913" y="66675"/>
            <a:ext cx="350837" cy="361950"/>
          </a:xfrm>
          <a:prstGeom prst="star4">
            <a:avLst>
              <a:gd name="adj" fmla="val 12500"/>
            </a:avLst>
          </a:prstGeom>
          <a:solidFill>
            <a:srgbClr val="FFFFFF"/>
          </a:solidFill>
          <a:ln w="2540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2128540566"/>
      </p:ext>
    </p:extLst>
  </p:cSld>
  <p:clrMap bg1="lt1" tx1="dk1" bg2="lt2" tx2="dk2" accent1="accent1" accent2="accent2" accent3="accent3" accent4="accent4" accent5="accent5" accent6="accent6" hlink="hlink" folHlink="folHlink"/>
  <p:sldLayoutIdLst>
    <p:sldLayoutId id="2147483751"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23" r:id="rId11"/>
    <p:sldLayoutId id="2147483739" r:id="rId12"/>
    <p:sldLayoutId id="2147483736" r:id="rId13"/>
    <p:sldLayoutId id="2147483749" r:id="rId14"/>
    <p:sldLayoutId id="2147483750" r:id="rId15"/>
    <p:sldLayoutId id="2147483752" r:id="rId16"/>
    <p:sldLayoutId id="2147483741" r:id="rId17"/>
    <p:sldLayoutId id="2147483666" r:id="rId18"/>
    <p:sldLayoutId id="2147483667" r:id="rId19"/>
    <p:sldLayoutId id="2147483716" r:id="rId20"/>
    <p:sldLayoutId id="2147483765" r:id="rId21"/>
  </p:sldLayoutIdLst>
  <p:hf hdr="0" ftr="0" dt="0"/>
  <p:txStyles>
    <p:titleStyle>
      <a:lvl1pPr algn="l" defTabSz="914400" rtl="0" eaLnBrk="1" latinLnBrk="0" hangingPunct="1">
        <a:lnSpc>
          <a:spcPct val="90000"/>
        </a:lnSpc>
        <a:spcBef>
          <a:spcPct val="0"/>
        </a:spcBef>
        <a:buNone/>
        <a:defRPr sz="2800" kern="1200">
          <a:solidFill>
            <a:schemeClr val="bg1"/>
          </a:solidFill>
          <a:latin typeface="Arial Black" panose="020B0A040201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1B2134-9785-4063-8376-950BFC54DC66}" type="datetimeFigureOut">
              <a:rPr lang="en-US" smtClean="0"/>
              <a:t>12/17/2025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CBA309-C32E-4F63-8CC1-6B9A09F7549B}" type="slidenum">
              <a:rPr lang="en-US" smtClean="0"/>
              <a:t>‹#›</a:t>
            </a:fld>
            <a:endParaRPr lang="en-US"/>
          </a:p>
        </p:txBody>
      </p:sp>
    </p:spTree>
    <p:extLst>
      <p:ext uri="{BB962C8B-B14F-4D97-AF65-F5344CB8AC3E}">
        <p14:creationId xmlns:p14="http://schemas.microsoft.com/office/powerpoint/2010/main" val="50061748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4.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hyperlink" Target="https://spotpet.link/bigblue" TargetMode="External"/><Relationship Id="rId10" Type="http://schemas.openxmlformats.org/officeDocument/2006/relationships/image" Target="../media/image40.png"/><Relationship Id="rId4" Type="http://schemas.openxmlformats.org/officeDocument/2006/relationships/image" Target="../media/image35.svg"/><Relationship Id="rId9"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mailto:tshobo@bbmacademy.com"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23.4EC260D0"/><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87737E1-FFE1-4E1E-B755-8EA6753C14FA}"/>
              </a:ext>
            </a:extLst>
          </p:cNvPr>
          <p:cNvPicPr>
            <a:picLocks noChangeAspect="1"/>
          </p:cNvPicPr>
          <p:nvPr/>
        </p:nvPicPr>
        <p:blipFill>
          <a:blip r:embed="rId3"/>
          <a:stretch>
            <a:fillRect/>
          </a:stretch>
        </p:blipFill>
        <p:spPr>
          <a:xfrm flipH="1">
            <a:off x="7377831" y="1764442"/>
            <a:ext cx="1838095" cy="2123810"/>
          </a:xfrm>
          <a:prstGeom prst="rect">
            <a:avLst/>
          </a:prstGeom>
        </p:spPr>
      </p:pic>
      <p:pic>
        <p:nvPicPr>
          <p:cNvPr id="5" name="Picture 4">
            <a:extLst>
              <a:ext uri="{FF2B5EF4-FFF2-40B4-BE49-F238E27FC236}">
                <a16:creationId xmlns:a16="http://schemas.microsoft.com/office/drawing/2014/main" id="{2E5B3C97-63D8-DF1C-748B-B42FB47E03C6}"/>
              </a:ext>
            </a:extLst>
          </p:cNvPr>
          <p:cNvPicPr>
            <a:picLocks noChangeAspect="1"/>
          </p:cNvPicPr>
          <p:nvPr/>
        </p:nvPicPr>
        <p:blipFill>
          <a:blip r:embed="rId4"/>
          <a:stretch>
            <a:fillRect/>
          </a:stretch>
        </p:blipFill>
        <p:spPr>
          <a:xfrm>
            <a:off x="-33752" y="829429"/>
            <a:ext cx="4809524" cy="6028571"/>
          </a:xfrm>
          <a:prstGeom prst="rect">
            <a:avLst/>
          </a:prstGeom>
        </p:spPr>
      </p:pic>
      <p:sp>
        <p:nvSpPr>
          <p:cNvPr id="10" name="Title 1">
            <a:extLst>
              <a:ext uri="{FF2B5EF4-FFF2-40B4-BE49-F238E27FC236}">
                <a16:creationId xmlns:a16="http://schemas.microsoft.com/office/drawing/2014/main" id="{7139FF6B-464E-67A2-98FC-4D5D6D1A066B}"/>
              </a:ext>
            </a:extLst>
          </p:cNvPr>
          <p:cNvSpPr txBox="1">
            <a:spLocks/>
          </p:cNvSpPr>
          <p:nvPr/>
        </p:nvSpPr>
        <p:spPr>
          <a:xfrm>
            <a:off x="4089140" y="4869341"/>
            <a:ext cx="5215149" cy="17784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6640"/>
              </a:lnSpc>
            </a:pPr>
            <a:r>
              <a:rPr lang="en-US" sz="6600" dirty="0">
                <a:solidFill>
                  <a:srgbClr val="49BB80"/>
                </a:solidFill>
                <a:latin typeface="Britannic Bold" panose="020B0903060703020204" pitchFamily="34" charset="0"/>
                <a:ea typeface="Verdana" panose="020B0604030504040204" pitchFamily="34" charset="0"/>
                <a:cs typeface="Tahoma" panose="020B0604030504040204" pitchFamily="34" charset="0"/>
              </a:rPr>
              <a:t>25-26 Benefits</a:t>
            </a:r>
          </a:p>
        </p:txBody>
      </p:sp>
      <p:sp>
        <p:nvSpPr>
          <p:cNvPr id="11" name="Subtitle 2">
            <a:extLst>
              <a:ext uri="{FF2B5EF4-FFF2-40B4-BE49-F238E27FC236}">
                <a16:creationId xmlns:a16="http://schemas.microsoft.com/office/drawing/2014/main" id="{D35F90BB-FE8E-52DF-A217-D0115CF9B4EB}"/>
              </a:ext>
            </a:extLst>
          </p:cNvPr>
          <p:cNvSpPr txBox="1">
            <a:spLocks/>
          </p:cNvSpPr>
          <p:nvPr/>
        </p:nvSpPr>
        <p:spPr>
          <a:xfrm>
            <a:off x="3801435" y="6444095"/>
            <a:ext cx="4442298" cy="34739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endParaRPr lang="da-DK" sz="2000" dirty="0">
              <a:solidFill>
                <a:srgbClr val="58595B"/>
              </a:solidFill>
            </a:endParaRPr>
          </a:p>
        </p:txBody>
      </p:sp>
      <p:sp>
        <p:nvSpPr>
          <p:cNvPr id="14" name="Rectangle 13">
            <a:extLst>
              <a:ext uri="{FF2B5EF4-FFF2-40B4-BE49-F238E27FC236}">
                <a16:creationId xmlns:a16="http://schemas.microsoft.com/office/drawing/2014/main" id="{E183D158-753F-316F-235C-A57FB0024140}"/>
              </a:ext>
            </a:extLst>
          </p:cNvPr>
          <p:cNvSpPr/>
          <p:nvPr/>
        </p:nvSpPr>
        <p:spPr>
          <a:xfrm>
            <a:off x="21424" y="-62726"/>
            <a:ext cx="9122576" cy="2075426"/>
          </a:xfrm>
          <a:prstGeom prst="rect">
            <a:avLst/>
          </a:prstGeom>
          <a:gradFill flip="none" rotWithShape="1">
            <a:gsLst>
              <a:gs pos="0">
                <a:schemeClr val="bg1"/>
              </a:gs>
              <a:gs pos="100000">
                <a:srgbClr val="FCFDFE">
                  <a:alpha val="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green and black text&#10;&#10;Description automatically generated">
            <a:extLst>
              <a:ext uri="{FF2B5EF4-FFF2-40B4-BE49-F238E27FC236}">
                <a16:creationId xmlns:a16="http://schemas.microsoft.com/office/drawing/2014/main" id="{58347A50-DF6D-2685-05EB-842D80F87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7543" y="4978083"/>
            <a:ext cx="2426021" cy="528016"/>
          </a:xfrm>
          <a:prstGeom prst="rect">
            <a:avLst/>
          </a:prstGeom>
        </p:spPr>
      </p:pic>
      <p:pic>
        <p:nvPicPr>
          <p:cNvPr id="1026" name="Picture 2">
            <a:extLst>
              <a:ext uri="{FF2B5EF4-FFF2-40B4-BE49-F238E27FC236}">
                <a16:creationId xmlns:a16="http://schemas.microsoft.com/office/drawing/2014/main" id="{86715C04-1BB3-DADB-056B-52DDD9C046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1175" y="-62726"/>
            <a:ext cx="5114926" cy="3286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29" name="Picture 5">
            <a:extLst>
              <a:ext uri="{FF2B5EF4-FFF2-40B4-BE49-F238E27FC236}">
                <a16:creationId xmlns:a16="http://schemas.microsoft.com/office/drawing/2014/main" id="{2C2E7D54-46FF-84F9-82E4-8FC5DEDE74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752" y="-58839"/>
            <a:ext cx="4786312" cy="4098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1" name="Picture 7">
            <a:extLst>
              <a:ext uri="{FF2B5EF4-FFF2-40B4-BE49-F238E27FC236}">
                <a16:creationId xmlns:a16="http://schemas.microsoft.com/office/drawing/2014/main" id="{5763FAC6-CCF7-EC26-3F68-A28BA3E175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377" y="3418704"/>
            <a:ext cx="4000577" cy="3473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1033" name="Picture 9">
            <a:extLst>
              <a:ext uri="{FF2B5EF4-FFF2-40B4-BE49-F238E27FC236}">
                <a16:creationId xmlns:a16="http://schemas.microsoft.com/office/drawing/2014/main" id="{A1F966A9-E283-822D-E9D3-EB27098AAA65}"/>
              </a:ext>
            </a:extLst>
          </p:cNvPr>
          <p:cNvPicPr>
            <a:picLocks noChangeAspect="1" noChangeArrowheads="1"/>
          </p:cNvPicPr>
          <p:nvPr/>
        </p:nvPicPr>
        <p:blipFill>
          <a:blip r:embed="rId9">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3497373" y="1702374"/>
            <a:ext cx="1926906" cy="1992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6" name="AutoShape 10">
            <a:extLst>
              <a:ext uri="{FF2B5EF4-FFF2-40B4-BE49-F238E27FC236}">
                <a16:creationId xmlns:a16="http://schemas.microsoft.com/office/drawing/2014/main" id="{1272D78E-7AFD-257D-C311-306D1B15F76A}"/>
              </a:ext>
            </a:extLst>
          </p:cNvPr>
          <p:cNvSpPr>
            <a:spLocks noChangeArrowheads="1"/>
          </p:cNvSpPr>
          <p:nvPr/>
        </p:nvSpPr>
        <p:spPr bwMode="auto">
          <a:xfrm>
            <a:off x="895314" y="2791652"/>
            <a:ext cx="350837" cy="361950"/>
          </a:xfrm>
          <a:prstGeom prst="star4">
            <a:avLst>
              <a:gd name="adj" fmla="val 12500"/>
            </a:avLst>
          </a:prstGeom>
          <a:solidFill>
            <a:srgbClr val="FFFFFF"/>
          </a:solidFill>
          <a:ln w="2540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17" name="AutoShape 11">
            <a:extLst>
              <a:ext uri="{FF2B5EF4-FFF2-40B4-BE49-F238E27FC236}">
                <a16:creationId xmlns:a16="http://schemas.microsoft.com/office/drawing/2014/main" id="{6D2CAC01-F33E-53A4-1AE2-168AF5A6D9D7}"/>
              </a:ext>
            </a:extLst>
          </p:cNvPr>
          <p:cNvSpPr>
            <a:spLocks noChangeArrowheads="1"/>
          </p:cNvSpPr>
          <p:nvPr/>
        </p:nvSpPr>
        <p:spPr bwMode="auto">
          <a:xfrm>
            <a:off x="2696829" y="5938086"/>
            <a:ext cx="350837" cy="361950"/>
          </a:xfrm>
          <a:prstGeom prst="star4">
            <a:avLst>
              <a:gd name="adj" fmla="val 12500"/>
            </a:avLst>
          </a:prstGeom>
          <a:solidFill>
            <a:srgbClr val="FFFFFF"/>
          </a:solidFill>
          <a:ln w="25400" algn="in">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10573259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A3E6B-13C7-CA47-6356-D032B4CB012E}"/>
              </a:ext>
            </a:extLst>
          </p:cNvPr>
          <p:cNvSpPr>
            <a:spLocks noGrp="1"/>
          </p:cNvSpPr>
          <p:nvPr>
            <p:ph type="title"/>
          </p:nvPr>
        </p:nvSpPr>
        <p:spPr/>
        <p:txBody>
          <a:bodyPr>
            <a:normAutofit fontScale="90000"/>
          </a:bodyPr>
          <a:lstStyle/>
          <a:p>
            <a:r>
              <a:rPr lang="en-US" dirty="0"/>
              <a:t>BCBS MAJOR MEDICAL PLANS </a:t>
            </a:r>
            <a:r>
              <a:rPr lang="en-US" u="sng" dirty="0">
                <a:solidFill>
                  <a:schemeClr val="tx2"/>
                </a:solidFill>
              </a:rPr>
              <a:t>NEW</a:t>
            </a:r>
            <a:r>
              <a:rPr lang="en-US" dirty="0">
                <a:solidFill>
                  <a:schemeClr val="tx2"/>
                </a:solidFill>
              </a:rPr>
              <a:t> </a:t>
            </a:r>
            <a:r>
              <a:rPr lang="en-US" u="sng" dirty="0">
                <a:solidFill>
                  <a:schemeClr val="tx2"/>
                </a:solidFill>
              </a:rPr>
              <a:t>RATES</a:t>
            </a:r>
          </a:p>
        </p:txBody>
      </p:sp>
      <p:sp>
        <p:nvSpPr>
          <p:cNvPr id="3" name="Slide Number Placeholder 2">
            <a:extLst>
              <a:ext uri="{FF2B5EF4-FFF2-40B4-BE49-F238E27FC236}">
                <a16:creationId xmlns:a16="http://schemas.microsoft.com/office/drawing/2014/main" id="{2700FF69-65D3-D77A-77D0-737C0CA947AC}"/>
              </a:ext>
            </a:extLst>
          </p:cNvPr>
          <p:cNvSpPr>
            <a:spLocks noGrp="1"/>
          </p:cNvSpPr>
          <p:nvPr>
            <p:ph type="sldNum" sz="quarter" idx="12"/>
          </p:nvPr>
        </p:nvSpPr>
        <p:spPr/>
        <p:txBody>
          <a:bodyPr/>
          <a:lstStyle/>
          <a:p>
            <a:fld id="{02266A82-7052-4F19-AA33-DE09AC459DCD}" type="slidenum">
              <a:rPr lang="en-US" sz="900" smtClean="0"/>
              <a:pPr/>
              <a:t>10</a:t>
            </a:fld>
            <a:endParaRPr lang="en-US" sz="900" dirty="0"/>
          </a:p>
        </p:txBody>
      </p:sp>
      <p:graphicFrame>
        <p:nvGraphicFramePr>
          <p:cNvPr id="4" name="Table 3">
            <a:extLst>
              <a:ext uri="{FF2B5EF4-FFF2-40B4-BE49-F238E27FC236}">
                <a16:creationId xmlns:a16="http://schemas.microsoft.com/office/drawing/2014/main" id="{EE111F24-F35A-E962-C896-196C2BDAA856}"/>
              </a:ext>
            </a:extLst>
          </p:cNvPr>
          <p:cNvGraphicFramePr>
            <a:graphicFrameLocks noGrp="1"/>
          </p:cNvGraphicFramePr>
          <p:nvPr>
            <p:extLst>
              <p:ext uri="{D42A27DB-BD31-4B8C-83A1-F6EECF244321}">
                <p14:modId xmlns:p14="http://schemas.microsoft.com/office/powerpoint/2010/main" val="1161711358"/>
              </p:ext>
            </p:extLst>
          </p:nvPr>
        </p:nvGraphicFramePr>
        <p:xfrm>
          <a:off x="510363" y="2760312"/>
          <a:ext cx="7783030" cy="1824294"/>
        </p:xfrm>
        <a:graphic>
          <a:graphicData uri="http://schemas.openxmlformats.org/drawingml/2006/table">
            <a:tbl>
              <a:tblPr/>
              <a:tblGrid>
                <a:gridCol w="1761664">
                  <a:extLst>
                    <a:ext uri="{9D8B030D-6E8A-4147-A177-3AD203B41FA5}">
                      <a16:colId xmlns:a16="http://schemas.microsoft.com/office/drawing/2014/main" val="2666411208"/>
                    </a:ext>
                  </a:extLst>
                </a:gridCol>
                <a:gridCol w="1875319">
                  <a:extLst>
                    <a:ext uri="{9D8B030D-6E8A-4147-A177-3AD203B41FA5}">
                      <a16:colId xmlns:a16="http://schemas.microsoft.com/office/drawing/2014/main" val="1891005653"/>
                    </a:ext>
                  </a:extLst>
                </a:gridCol>
                <a:gridCol w="1875319">
                  <a:extLst>
                    <a:ext uri="{9D8B030D-6E8A-4147-A177-3AD203B41FA5}">
                      <a16:colId xmlns:a16="http://schemas.microsoft.com/office/drawing/2014/main" val="353218663"/>
                    </a:ext>
                  </a:extLst>
                </a:gridCol>
                <a:gridCol w="2270728">
                  <a:extLst>
                    <a:ext uri="{9D8B030D-6E8A-4147-A177-3AD203B41FA5}">
                      <a16:colId xmlns:a16="http://schemas.microsoft.com/office/drawing/2014/main" val="3788582845"/>
                    </a:ext>
                  </a:extLst>
                </a:gridCol>
              </a:tblGrid>
              <a:tr h="283185">
                <a:tc gridSpan="4">
                  <a:txBody>
                    <a:bodyPr/>
                    <a:lstStyle/>
                    <a:p>
                      <a:pPr marL="91440" marR="0" indent="0" algn="ctr"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Bi-weekly Payroll Contributions</a:t>
                      </a:r>
                      <a:endParaRPr lang="en-US" sz="1100" kern="1400" dirty="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07264236"/>
                  </a:ext>
                </a:extLst>
              </a:tr>
              <a:tr h="283185">
                <a:tc>
                  <a:txBody>
                    <a:bodyPr/>
                    <a:lstStyle/>
                    <a:p>
                      <a:pPr marR="0" indent="0" algn="ctr" rtl="0">
                        <a:lnSpc>
                          <a:spcPct val="119000"/>
                        </a:lnSpc>
                        <a:spcBef>
                          <a:spcPts val="0"/>
                        </a:spcBef>
                        <a:spcAft>
                          <a:spcPts val="0"/>
                        </a:spcAft>
                      </a:pPr>
                      <a:r>
                        <a:rPr lang="en-US" sz="2400" kern="1400">
                          <a:ln>
                            <a:noFill/>
                          </a:ln>
                          <a:solidFill>
                            <a:srgbClr val="000000"/>
                          </a:solidFill>
                          <a:effectLst/>
                          <a:latin typeface="Arial" panose="020B0604020202020204" pitchFamily="34" charset="0"/>
                        </a:rPr>
                        <a:t> </a:t>
                      </a:r>
                      <a:endParaRPr lang="en-US" sz="1100" kern="140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6CB7"/>
                    </a:solidFill>
                  </a:tcPr>
                </a:tc>
                <a:tc>
                  <a:txBody>
                    <a:bodyPr/>
                    <a:lstStyle/>
                    <a:p>
                      <a:pPr marR="0" indent="0" algn="ctr" rtl="0">
                        <a:lnSpc>
                          <a:spcPct val="119000"/>
                        </a:lnSpc>
                        <a:spcBef>
                          <a:spcPts val="0"/>
                        </a:spcBef>
                        <a:spcAft>
                          <a:spcPts val="0"/>
                        </a:spcAft>
                      </a:pPr>
                      <a:r>
                        <a:rPr lang="en-US" sz="1600" b="1" kern="1400">
                          <a:ln>
                            <a:noFill/>
                          </a:ln>
                          <a:solidFill>
                            <a:srgbClr val="FFFFFF"/>
                          </a:solidFill>
                          <a:effectLst/>
                          <a:latin typeface="Arial Narrow" panose="020B0606020202030204" pitchFamily="34" charset="0"/>
                        </a:rPr>
                        <a:t>Base Plan HDHP</a:t>
                      </a:r>
                      <a:endParaRPr lang="en-US" sz="1100" kern="140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6CB7"/>
                    </a:solidFill>
                  </a:tcPr>
                </a:tc>
                <a:tc>
                  <a:txBody>
                    <a:bodyPr/>
                    <a:lstStyle/>
                    <a:p>
                      <a:pPr marR="0" indent="0" algn="ctr" rtl="0">
                        <a:lnSpc>
                          <a:spcPct val="119000"/>
                        </a:lnSpc>
                        <a:spcBef>
                          <a:spcPts val="0"/>
                        </a:spcBef>
                        <a:spcAft>
                          <a:spcPts val="0"/>
                        </a:spcAft>
                      </a:pPr>
                      <a:r>
                        <a:rPr lang="en-US" sz="1600" b="1" kern="1400">
                          <a:ln>
                            <a:noFill/>
                          </a:ln>
                          <a:solidFill>
                            <a:srgbClr val="FFFFFF"/>
                          </a:solidFill>
                          <a:effectLst/>
                          <a:latin typeface="Arial Narrow" panose="020B0606020202030204" pitchFamily="34" charset="0"/>
                        </a:rPr>
                        <a:t>Mid Plan PPO 3k </a:t>
                      </a:r>
                      <a:endParaRPr lang="en-US" sz="1100" kern="140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6CB7"/>
                    </a:solidFill>
                  </a:tcPr>
                </a:tc>
                <a:tc>
                  <a:txBody>
                    <a:bodyPr/>
                    <a:lstStyle/>
                    <a:p>
                      <a:pPr marR="0" indent="0" algn="ctr" rtl="0">
                        <a:lnSpc>
                          <a:spcPct val="119000"/>
                        </a:lnSpc>
                        <a:spcBef>
                          <a:spcPts val="0"/>
                        </a:spcBef>
                        <a:spcAft>
                          <a:spcPts val="0"/>
                        </a:spcAft>
                      </a:pPr>
                      <a:r>
                        <a:rPr lang="en-US" sz="1600" b="1" kern="1400">
                          <a:ln>
                            <a:noFill/>
                          </a:ln>
                          <a:solidFill>
                            <a:srgbClr val="FFFFFF"/>
                          </a:solidFill>
                          <a:effectLst/>
                          <a:latin typeface="Arial Narrow" panose="020B0606020202030204" pitchFamily="34" charset="0"/>
                        </a:rPr>
                        <a:t>Buy Up Plan PPO 3.5k </a:t>
                      </a:r>
                      <a:endParaRPr lang="en-US" sz="1100" kern="140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6CB7"/>
                    </a:solidFill>
                  </a:tcPr>
                </a:tc>
                <a:extLst>
                  <a:ext uri="{0D108BD9-81ED-4DB2-BD59-A6C34878D82A}">
                    <a16:rowId xmlns:a16="http://schemas.microsoft.com/office/drawing/2014/main" val="2340577069"/>
                  </a:ext>
                </a:extLst>
              </a:tr>
              <a:tr h="283185">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a:t>
                      </a:r>
                      <a:endParaRPr lang="en-US" sz="1100" kern="1400">
                        <a:ln>
                          <a:noFill/>
                        </a:ln>
                        <a:solidFill>
                          <a:srgbClr val="000000"/>
                        </a:solidFill>
                        <a:effectLst/>
                        <a:latin typeface="Calibri" panose="020F0502020204030204" pitchFamily="34" charset="0"/>
                      </a:endParaRPr>
                    </a:p>
                  </a:txBody>
                  <a:tcPr marL="9525" marR="9525" marT="2794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$36.96</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$67.62</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$111.78</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135437512"/>
                  </a:ext>
                </a:extLst>
              </a:tr>
              <a:tr h="283185">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Spouse</a:t>
                      </a:r>
                      <a:endParaRPr lang="en-US" sz="1100" kern="140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$136.60</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$220.66</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$301.00</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050718764"/>
                  </a:ext>
                </a:extLst>
              </a:tr>
              <a:tr h="283185">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Children</a:t>
                      </a:r>
                      <a:endParaRPr lang="en-US" sz="1100" kern="140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$109.51</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$177.16</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$242.04</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36953536"/>
                  </a:ext>
                </a:extLst>
              </a:tr>
              <a:tr h="283185">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Family</a:t>
                      </a:r>
                      <a:endParaRPr lang="en-US" sz="1100" kern="140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$192.29</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$310.99</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1305"/>
                        </a:lnSpc>
                        <a:spcBef>
                          <a:spcPts val="0"/>
                        </a:spcBef>
                        <a:spcAft>
                          <a:spcPts val="600"/>
                        </a:spcAft>
                      </a:pPr>
                      <a:r>
                        <a:rPr lang="en-US" sz="1400" kern="1400" dirty="0">
                          <a:ln>
                            <a:noFill/>
                          </a:ln>
                          <a:solidFill>
                            <a:srgbClr val="221E1F"/>
                          </a:solidFill>
                          <a:effectLst/>
                          <a:latin typeface="Arial Narrow" panose="020B0606020202030204" pitchFamily="34" charset="0"/>
                        </a:rPr>
                        <a:t>$424.80</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982491161"/>
                  </a:ext>
                </a:extLst>
              </a:tr>
            </a:tbl>
          </a:graphicData>
        </a:graphic>
      </p:graphicFrame>
      <p:pic>
        <p:nvPicPr>
          <p:cNvPr id="3074" name="Picture 2">
            <a:extLst>
              <a:ext uri="{FF2B5EF4-FFF2-40B4-BE49-F238E27FC236}">
                <a16:creationId xmlns:a16="http://schemas.microsoft.com/office/drawing/2014/main" id="{FB80BAAC-F5E4-D988-49D6-894632F1E56F}"/>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32662" y="1060934"/>
            <a:ext cx="1182688" cy="1509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199147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F5156-A7FD-5479-ABF5-7AFC7C4BFA35}"/>
              </a:ext>
            </a:extLst>
          </p:cNvPr>
          <p:cNvSpPr>
            <a:spLocks noGrp="1"/>
          </p:cNvSpPr>
          <p:nvPr>
            <p:ph type="title"/>
          </p:nvPr>
        </p:nvSpPr>
        <p:spPr>
          <a:xfrm>
            <a:off x="367188" y="365127"/>
            <a:ext cx="8776812" cy="506142"/>
          </a:xfrm>
        </p:spPr>
        <p:txBody>
          <a:bodyPr>
            <a:normAutofit fontScale="90000"/>
          </a:bodyPr>
          <a:lstStyle/>
          <a:p>
            <a:r>
              <a:rPr lang="en-US" dirty="0"/>
              <a:t>BCBS MAJOR MEDICAL ADDITIONAL PROGRAMS</a:t>
            </a:r>
            <a:endParaRPr lang="en-US" dirty="0">
              <a:highlight>
                <a:srgbClr val="FFFF00"/>
              </a:highlight>
            </a:endParaRPr>
          </a:p>
        </p:txBody>
      </p:sp>
      <p:sp>
        <p:nvSpPr>
          <p:cNvPr id="3" name="Slide Number Placeholder 2">
            <a:extLst>
              <a:ext uri="{FF2B5EF4-FFF2-40B4-BE49-F238E27FC236}">
                <a16:creationId xmlns:a16="http://schemas.microsoft.com/office/drawing/2014/main" id="{0B267624-3912-CE40-3394-2717E9FE11EB}"/>
              </a:ext>
            </a:extLst>
          </p:cNvPr>
          <p:cNvSpPr>
            <a:spLocks noGrp="1"/>
          </p:cNvSpPr>
          <p:nvPr>
            <p:ph type="sldNum" sz="quarter" idx="12"/>
          </p:nvPr>
        </p:nvSpPr>
        <p:spPr/>
        <p:txBody>
          <a:bodyPr/>
          <a:lstStyle/>
          <a:p>
            <a:fld id="{02266A82-7052-4F19-AA33-DE09AC459DCD}" type="slidenum">
              <a:rPr lang="en-US" sz="900" smtClean="0"/>
              <a:pPr/>
              <a:t>11</a:t>
            </a:fld>
            <a:endParaRPr lang="en-US" sz="900" dirty="0"/>
          </a:p>
        </p:txBody>
      </p:sp>
      <p:sp>
        <p:nvSpPr>
          <p:cNvPr id="5" name="TextBox 4">
            <a:extLst>
              <a:ext uri="{FF2B5EF4-FFF2-40B4-BE49-F238E27FC236}">
                <a16:creationId xmlns:a16="http://schemas.microsoft.com/office/drawing/2014/main" id="{79D27EB5-BB21-5B91-84FF-51585F7CCA58}"/>
              </a:ext>
            </a:extLst>
          </p:cNvPr>
          <p:cNvSpPr txBox="1"/>
          <p:nvPr/>
        </p:nvSpPr>
        <p:spPr>
          <a:xfrm flipH="1">
            <a:off x="1080694" y="1586406"/>
            <a:ext cx="6982611" cy="2677656"/>
          </a:xfrm>
          <a:prstGeom prst="rect">
            <a:avLst/>
          </a:prstGeom>
          <a:noFill/>
        </p:spPr>
        <p:txBody>
          <a:bodyPr wrap="square" rtlCol="0">
            <a:spAutoFit/>
          </a:bodyPr>
          <a:lstStyle/>
          <a:p>
            <a:pPr marL="285750" indent="-285750">
              <a:buFont typeface="Arial" panose="020B0604020202020204" pitchFamily="34" charset="0"/>
              <a:buChar char="•"/>
            </a:pPr>
            <a:r>
              <a:rPr lang="en-US" sz="2400" dirty="0"/>
              <a:t>Health Coaching</a:t>
            </a:r>
          </a:p>
          <a:p>
            <a:endParaRPr lang="en-US" sz="2400" dirty="0"/>
          </a:p>
          <a:p>
            <a:pPr marL="285750" indent="-285750">
              <a:buFont typeface="Arial" panose="020B0604020202020204" pitchFamily="34" charset="0"/>
              <a:buChar char="•"/>
            </a:pPr>
            <a:r>
              <a:rPr lang="en-US" sz="2400" dirty="0"/>
              <a:t>Chronic Conditions Support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BlueCare Advocacy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Baby Yourself</a:t>
            </a:r>
          </a:p>
        </p:txBody>
      </p:sp>
    </p:spTree>
    <p:extLst>
      <p:ext uri="{BB962C8B-B14F-4D97-AF65-F5344CB8AC3E}">
        <p14:creationId xmlns:p14="http://schemas.microsoft.com/office/powerpoint/2010/main" val="579510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9382-DF5B-4538-2E07-3335CC0C300C}"/>
              </a:ext>
            </a:extLst>
          </p:cNvPr>
          <p:cNvSpPr>
            <a:spLocks noGrp="1"/>
          </p:cNvSpPr>
          <p:nvPr>
            <p:ph type="title"/>
          </p:nvPr>
        </p:nvSpPr>
        <p:spPr/>
        <p:txBody>
          <a:bodyPr>
            <a:normAutofit/>
          </a:bodyPr>
          <a:lstStyle/>
          <a:p>
            <a:r>
              <a:rPr lang="en-US" dirty="0"/>
              <a:t>HSA OVERVIEW</a:t>
            </a:r>
          </a:p>
        </p:txBody>
      </p:sp>
      <p:sp>
        <p:nvSpPr>
          <p:cNvPr id="3" name="Slide Number Placeholder 2">
            <a:extLst>
              <a:ext uri="{FF2B5EF4-FFF2-40B4-BE49-F238E27FC236}">
                <a16:creationId xmlns:a16="http://schemas.microsoft.com/office/drawing/2014/main" id="{7D2BD7EF-CAF9-88F8-2232-96C05C0FD5BB}"/>
              </a:ext>
            </a:extLst>
          </p:cNvPr>
          <p:cNvSpPr>
            <a:spLocks noGrp="1"/>
          </p:cNvSpPr>
          <p:nvPr>
            <p:ph type="sldNum" sz="quarter" idx="12"/>
          </p:nvPr>
        </p:nvSpPr>
        <p:spPr/>
        <p:txBody>
          <a:bodyPr/>
          <a:lstStyle/>
          <a:p>
            <a:fld id="{02266A82-7052-4F19-AA33-DE09AC459DCD}" type="slidenum">
              <a:rPr lang="en-US" sz="900" smtClean="0"/>
              <a:pPr/>
              <a:t>12</a:t>
            </a:fld>
            <a:endParaRPr lang="en-US" sz="900" dirty="0"/>
          </a:p>
        </p:txBody>
      </p:sp>
      <p:graphicFrame>
        <p:nvGraphicFramePr>
          <p:cNvPr id="4" name="Table 3">
            <a:extLst>
              <a:ext uri="{FF2B5EF4-FFF2-40B4-BE49-F238E27FC236}">
                <a16:creationId xmlns:a16="http://schemas.microsoft.com/office/drawing/2014/main" id="{8F50A0E4-14FD-1129-B026-18188BD706C9}"/>
              </a:ext>
            </a:extLst>
          </p:cNvPr>
          <p:cNvGraphicFramePr>
            <a:graphicFrameLocks noGrp="1"/>
          </p:cNvGraphicFramePr>
          <p:nvPr>
            <p:extLst>
              <p:ext uri="{D42A27DB-BD31-4B8C-83A1-F6EECF244321}">
                <p14:modId xmlns:p14="http://schemas.microsoft.com/office/powerpoint/2010/main" val="3685393520"/>
              </p:ext>
            </p:extLst>
          </p:nvPr>
        </p:nvGraphicFramePr>
        <p:xfrm>
          <a:off x="5314547" y="3220647"/>
          <a:ext cx="3718808" cy="2325331"/>
        </p:xfrm>
        <a:graphic>
          <a:graphicData uri="http://schemas.openxmlformats.org/drawingml/2006/table">
            <a:tbl>
              <a:tblPr/>
              <a:tblGrid>
                <a:gridCol w="1025878">
                  <a:extLst>
                    <a:ext uri="{9D8B030D-6E8A-4147-A177-3AD203B41FA5}">
                      <a16:colId xmlns:a16="http://schemas.microsoft.com/office/drawing/2014/main" val="2105313001"/>
                    </a:ext>
                  </a:extLst>
                </a:gridCol>
                <a:gridCol w="1376071">
                  <a:extLst>
                    <a:ext uri="{9D8B030D-6E8A-4147-A177-3AD203B41FA5}">
                      <a16:colId xmlns:a16="http://schemas.microsoft.com/office/drawing/2014/main" val="36827908"/>
                    </a:ext>
                  </a:extLst>
                </a:gridCol>
                <a:gridCol w="1316859">
                  <a:extLst>
                    <a:ext uri="{9D8B030D-6E8A-4147-A177-3AD203B41FA5}">
                      <a16:colId xmlns:a16="http://schemas.microsoft.com/office/drawing/2014/main" val="669411090"/>
                    </a:ext>
                  </a:extLst>
                </a:gridCol>
              </a:tblGrid>
              <a:tr h="285356">
                <a:tc gridSpan="3">
                  <a:txBody>
                    <a:bodyPr/>
                    <a:lstStyle/>
                    <a:p>
                      <a:pPr marR="0" indent="0" algn="l" rtl="0">
                        <a:lnSpc>
                          <a:spcPct val="119000"/>
                        </a:lnSpc>
                        <a:spcBef>
                          <a:spcPts val="0"/>
                        </a:spcBef>
                        <a:spcAft>
                          <a:spcPts val="600"/>
                        </a:spcAft>
                      </a:pPr>
                      <a:r>
                        <a:rPr lang="en-US" sz="1600" b="1" kern="1400" dirty="0">
                          <a:ln>
                            <a:noFill/>
                          </a:ln>
                          <a:solidFill>
                            <a:srgbClr val="000000"/>
                          </a:solidFill>
                          <a:effectLst/>
                          <a:latin typeface="Arial Narrow" panose="020B0606020202030204" pitchFamily="34" charset="0"/>
                        </a:rPr>
                        <a:t>IRS Maximum Amount of HSA Contributions</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740854822"/>
                  </a:ext>
                </a:extLst>
              </a:tr>
              <a:tr h="264427">
                <a:tc>
                  <a:txBody>
                    <a:bodyPr/>
                    <a:lstStyle/>
                    <a:p>
                      <a:pPr marR="0" indent="0" algn="l" rtl="0">
                        <a:lnSpc>
                          <a:spcPct val="119000"/>
                        </a:lnSpc>
                        <a:spcBef>
                          <a:spcPts val="0"/>
                        </a:spcBef>
                        <a:spcAft>
                          <a:spcPts val="600"/>
                        </a:spcAft>
                      </a:pPr>
                      <a:r>
                        <a:rPr lang="en-US" sz="1400" b="1" kern="1400">
                          <a:ln>
                            <a:noFill/>
                          </a:ln>
                          <a:solidFill>
                            <a:srgbClr val="FFFFFF"/>
                          </a:solidFill>
                          <a:effectLst/>
                          <a:latin typeface="Arial Narrow" panose="020B0606020202030204" pitchFamily="34" charset="0"/>
                        </a:rPr>
                        <a:t> </a:t>
                      </a:r>
                      <a:endParaRPr lang="en-US" sz="1100" kern="140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F3F3F"/>
                    </a:solidFill>
                  </a:tcPr>
                </a:tc>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Arial Narrow" panose="020B0606020202030204" pitchFamily="34" charset="0"/>
                        </a:rPr>
                        <a:t>2025</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F3F3F"/>
                    </a:solidFill>
                  </a:tcPr>
                </a:tc>
                <a:tc>
                  <a:txBody>
                    <a:bodyPr/>
                    <a:lstStyle/>
                    <a:p>
                      <a:pPr marR="0" indent="0" algn="l" rtl="0">
                        <a:lnSpc>
                          <a:spcPct val="119000"/>
                        </a:lnSpc>
                        <a:spcBef>
                          <a:spcPts val="0"/>
                        </a:spcBef>
                        <a:spcAft>
                          <a:spcPts val="600"/>
                        </a:spcAft>
                      </a:pPr>
                      <a:r>
                        <a:rPr lang="en-US" sz="1400" b="1" kern="1400" dirty="0">
                          <a:ln>
                            <a:noFill/>
                          </a:ln>
                          <a:solidFill>
                            <a:srgbClr val="FFFFFF"/>
                          </a:solidFill>
                          <a:effectLst/>
                          <a:latin typeface="Arial Narrow" panose="020B0606020202030204" pitchFamily="34" charset="0"/>
                        </a:rPr>
                        <a:t>2026</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3F3F3F"/>
                    </a:solidFill>
                  </a:tcPr>
                </a:tc>
                <a:extLst>
                  <a:ext uri="{0D108BD9-81ED-4DB2-BD59-A6C34878D82A}">
                    <a16:rowId xmlns:a16="http://schemas.microsoft.com/office/drawing/2014/main" val="3189788211"/>
                  </a:ext>
                </a:extLst>
              </a:tr>
              <a:tr h="249860">
                <a:tc>
                  <a:txBody>
                    <a:bodyPr/>
                    <a:lstStyle/>
                    <a:p>
                      <a:pPr marR="0" indent="0" algn="l" rtl="0">
                        <a:lnSpc>
                          <a:spcPct val="119000"/>
                        </a:lnSpc>
                        <a:spcBef>
                          <a:spcPts val="0"/>
                        </a:spcBef>
                        <a:spcAft>
                          <a:spcPts val="600"/>
                        </a:spcAft>
                      </a:pPr>
                      <a:r>
                        <a:rPr lang="en-US" sz="1100" kern="1400">
                          <a:ln>
                            <a:noFill/>
                          </a:ln>
                          <a:solidFill>
                            <a:srgbClr val="000000"/>
                          </a:solidFill>
                          <a:effectLst/>
                          <a:latin typeface="Arial Narrow" panose="020B0606020202030204" pitchFamily="34" charset="0"/>
                        </a:rPr>
                        <a:t>Single</a:t>
                      </a:r>
                      <a:endParaRPr lang="en-US" sz="1100" kern="140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0" indent="0" algn="l" rtl="0">
                        <a:lnSpc>
                          <a:spcPct val="119000"/>
                        </a:lnSpc>
                        <a:spcBef>
                          <a:spcPts val="0"/>
                        </a:spcBef>
                        <a:spcAft>
                          <a:spcPts val="600"/>
                        </a:spcAft>
                      </a:pPr>
                      <a:r>
                        <a:rPr lang="en-US" sz="1100" kern="1400" dirty="0">
                          <a:ln>
                            <a:noFill/>
                          </a:ln>
                          <a:solidFill>
                            <a:srgbClr val="000000"/>
                          </a:solidFill>
                          <a:effectLst/>
                          <a:latin typeface="Arial Narrow" panose="020B0606020202030204" pitchFamily="34" charset="0"/>
                        </a:rPr>
                        <a:t>$4,300</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0" indent="0" algn="l" rtl="0">
                        <a:lnSpc>
                          <a:spcPct val="119000"/>
                        </a:lnSpc>
                        <a:spcBef>
                          <a:spcPts val="0"/>
                        </a:spcBef>
                        <a:spcAft>
                          <a:spcPts val="600"/>
                        </a:spcAft>
                      </a:pPr>
                      <a:r>
                        <a:rPr lang="en-US" sz="1100" kern="1400" dirty="0">
                          <a:ln>
                            <a:noFill/>
                          </a:ln>
                          <a:solidFill>
                            <a:srgbClr val="000000"/>
                          </a:solidFill>
                          <a:effectLst/>
                          <a:latin typeface="Arial Narrow" panose="020B0606020202030204" pitchFamily="34" charset="0"/>
                        </a:rPr>
                        <a:t>$4,400</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917612508"/>
                  </a:ext>
                </a:extLst>
              </a:tr>
              <a:tr h="279933">
                <a:tc>
                  <a:txBody>
                    <a:bodyPr/>
                    <a:lstStyle/>
                    <a:p>
                      <a:pPr marR="0" indent="0" algn="l" rtl="0">
                        <a:lnSpc>
                          <a:spcPct val="119000"/>
                        </a:lnSpc>
                        <a:spcBef>
                          <a:spcPts val="0"/>
                        </a:spcBef>
                        <a:spcAft>
                          <a:spcPts val="600"/>
                        </a:spcAft>
                      </a:pPr>
                      <a:r>
                        <a:rPr lang="en-US" sz="1100" kern="1400">
                          <a:ln>
                            <a:noFill/>
                          </a:ln>
                          <a:solidFill>
                            <a:srgbClr val="000000"/>
                          </a:solidFill>
                          <a:effectLst/>
                          <a:latin typeface="Arial Narrow" panose="020B0606020202030204" pitchFamily="34" charset="0"/>
                        </a:rPr>
                        <a:t>Family</a:t>
                      </a:r>
                      <a:endParaRPr lang="en-US" sz="1100" kern="140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0" indent="0" algn="l" rtl="0">
                        <a:lnSpc>
                          <a:spcPct val="119000"/>
                        </a:lnSpc>
                        <a:spcBef>
                          <a:spcPts val="0"/>
                        </a:spcBef>
                        <a:spcAft>
                          <a:spcPts val="600"/>
                        </a:spcAft>
                      </a:pPr>
                      <a:r>
                        <a:rPr lang="en-US" sz="1100" kern="1400" dirty="0">
                          <a:ln>
                            <a:noFill/>
                          </a:ln>
                          <a:solidFill>
                            <a:srgbClr val="000000"/>
                          </a:solidFill>
                          <a:effectLst/>
                          <a:latin typeface="Arial Narrow" panose="020B0606020202030204" pitchFamily="34" charset="0"/>
                        </a:rPr>
                        <a:t>$8,550</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tc>
                  <a:txBody>
                    <a:bodyPr/>
                    <a:lstStyle/>
                    <a:p>
                      <a:pPr marR="0" indent="0" algn="l" rtl="0">
                        <a:lnSpc>
                          <a:spcPct val="119000"/>
                        </a:lnSpc>
                        <a:spcBef>
                          <a:spcPts val="0"/>
                        </a:spcBef>
                        <a:spcAft>
                          <a:spcPts val="600"/>
                        </a:spcAft>
                      </a:pPr>
                      <a:r>
                        <a:rPr lang="en-US" sz="1100" kern="1400" dirty="0">
                          <a:ln>
                            <a:noFill/>
                          </a:ln>
                          <a:solidFill>
                            <a:srgbClr val="000000"/>
                          </a:solidFill>
                          <a:effectLst/>
                          <a:latin typeface="Arial Narrow" panose="020B0606020202030204" pitchFamily="34" charset="0"/>
                        </a:rPr>
                        <a:t>$8,750</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843615866"/>
                  </a:ext>
                </a:extLst>
              </a:tr>
              <a:tr h="1080656">
                <a:tc gridSpan="3">
                  <a:txBody>
                    <a:bodyPr/>
                    <a:lstStyle/>
                    <a:p>
                      <a:pPr marR="0" indent="0" algn="l" rtl="0">
                        <a:lnSpc>
                          <a:spcPct val="119000"/>
                        </a:lnSpc>
                        <a:spcBef>
                          <a:spcPts val="0"/>
                        </a:spcBef>
                        <a:spcAft>
                          <a:spcPts val="600"/>
                        </a:spcAft>
                      </a:pPr>
                      <a:r>
                        <a:rPr lang="en-US" sz="1100" kern="1400" dirty="0">
                          <a:ln>
                            <a:noFill/>
                          </a:ln>
                          <a:solidFill>
                            <a:srgbClr val="000000"/>
                          </a:solidFill>
                          <a:effectLst/>
                          <a:latin typeface="Arial Narrow" panose="020B0606020202030204" pitchFamily="34" charset="0"/>
                        </a:rPr>
                        <a:t>The  amounts  above  are  for  the 2025 or 2026 tax year.</a:t>
                      </a:r>
                      <a:endParaRPr lang="en-US" sz="1100" kern="1400" dirty="0">
                        <a:ln>
                          <a:noFill/>
                        </a:ln>
                        <a:solidFill>
                          <a:srgbClr val="000000"/>
                        </a:solidFill>
                        <a:effectLst/>
                        <a:latin typeface="Calibri" panose="020F0502020204030204" pitchFamily="34" charset="0"/>
                      </a:endParaRPr>
                    </a:p>
                    <a:p>
                      <a:pPr marR="0" indent="0" algn="l" rtl="0">
                        <a:lnSpc>
                          <a:spcPct val="119000"/>
                        </a:lnSpc>
                        <a:spcBef>
                          <a:spcPts val="0"/>
                        </a:spcBef>
                        <a:spcAft>
                          <a:spcPts val="600"/>
                        </a:spcAft>
                      </a:pPr>
                      <a:r>
                        <a:rPr lang="en-US" sz="1100" b="1" kern="1400" dirty="0">
                          <a:ln>
                            <a:noFill/>
                          </a:ln>
                          <a:solidFill>
                            <a:srgbClr val="000000"/>
                          </a:solidFill>
                          <a:effectLst/>
                          <a:latin typeface="Arial Narrow" panose="020B0606020202030204" pitchFamily="34" charset="0"/>
                        </a:rPr>
                        <a:t>Catch Up Contributions</a:t>
                      </a:r>
                      <a:r>
                        <a:rPr lang="en-US" sz="1100" b="1" kern="1400" dirty="0">
                          <a:ln>
                            <a:noFill/>
                          </a:ln>
                          <a:solidFill>
                            <a:srgbClr val="154F7B"/>
                          </a:solidFill>
                          <a:effectLst/>
                          <a:latin typeface="Arial Narrow" panose="020B0606020202030204" pitchFamily="34" charset="0"/>
                        </a:rPr>
                        <a:t> </a:t>
                      </a:r>
                      <a:endParaRPr lang="en-US" sz="1100" kern="1400" dirty="0">
                        <a:ln>
                          <a:noFill/>
                        </a:ln>
                        <a:solidFill>
                          <a:srgbClr val="000000"/>
                        </a:solidFill>
                        <a:effectLst/>
                        <a:latin typeface="Calibri" panose="020F0502020204030204" pitchFamily="34" charset="0"/>
                      </a:endParaRPr>
                    </a:p>
                    <a:p>
                      <a:pPr marL="228600" marR="0" indent="-228600" algn="l" rtl="0">
                        <a:lnSpc>
                          <a:spcPct val="119000"/>
                        </a:lnSpc>
                        <a:spcBef>
                          <a:spcPts val="0"/>
                        </a:spcBef>
                        <a:spcAft>
                          <a:spcPts val="600"/>
                        </a:spcAft>
                      </a:pPr>
                      <a:r>
                        <a:rPr lang="en-US" sz="1100" kern="1400" dirty="0">
                          <a:ln>
                            <a:noFill/>
                          </a:ln>
                          <a:solidFill>
                            <a:srgbClr val="000000"/>
                          </a:solidFill>
                          <a:effectLst/>
                          <a:latin typeface="Symbol" panose="05050102010706020507" pitchFamily="18" charset="2"/>
                        </a:rPr>
                        <a:t>·</a:t>
                      </a:r>
                      <a:r>
                        <a:rPr lang="en-US" sz="1100" kern="1400" dirty="0">
                          <a:ln>
                            <a:noFill/>
                          </a:ln>
                          <a:solidFill>
                            <a:srgbClr val="000000"/>
                          </a:solidFill>
                          <a:effectLst/>
                          <a:latin typeface="Calibri" panose="020F0502020204030204" pitchFamily="34" charset="0"/>
                        </a:rPr>
                        <a:t> </a:t>
                      </a:r>
                      <a:r>
                        <a:rPr lang="en-US" sz="1100" kern="1400" dirty="0">
                          <a:ln>
                            <a:noFill/>
                          </a:ln>
                          <a:solidFill>
                            <a:srgbClr val="000000"/>
                          </a:solidFill>
                          <a:effectLst/>
                          <a:latin typeface="Arial Narrow" panose="020B0606020202030204" pitchFamily="34" charset="0"/>
                        </a:rPr>
                        <a:t>If you are between age 55 to 65,  you may contribute an additional $1,000.</a:t>
                      </a:r>
                      <a:endParaRPr lang="en-US" sz="1100" kern="1400" dirty="0">
                        <a:ln>
                          <a:noFill/>
                        </a:ln>
                        <a:solidFill>
                          <a:srgbClr val="000000"/>
                        </a:solidFill>
                        <a:effectLst/>
                        <a:latin typeface="Calibri" panose="020F0502020204030204" pitchFamily="34" charset="0"/>
                      </a:endParaRPr>
                    </a:p>
                  </a:txBody>
                  <a:tcPr marL="91427" marR="91427" marT="45707" marB="45707">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4536844"/>
                  </a:ext>
                </a:extLst>
              </a:tr>
            </a:tbl>
          </a:graphicData>
        </a:graphic>
      </p:graphicFrame>
      <p:sp>
        <p:nvSpPr>
          <p:cNvPr id="7" name="TextBox 6">
            <a:extLst>
              <a:ext uri="{FF2B5EF4-FFF2-40B4-BE49-F238E27FC236}">
                <a16:creationId xmlns:a16="http://schemas.microsoft.com/office/drawing/2014/main" id="{01FA0F6F-C9AA-4180-8F7C-D8CC7DC7CB5E}"/>
              </a:ext>
            </a:extLst>
          </p:cNvPr>
          <p:cNvSpPr txBox="1"/>
          <p:nvPr/>
        </p:nvSpPr>
        <p:spPr>
          <a:xfrm>
            <a:off x="536652" y="1106381"/>
            <a:ext cx="8321597" cy="2274405"/>
          </a:xfrm>
          <a:prstGeom prst="rect">
            <a:avLst/>
          </a:prstGeom>
          <a:noFill/>
        </p:spPr>
        <p:txBody>
          <a:bodyPr wrap="square">
            <a:spAutoFit/>
          </a:bodyPr>
          <a:lstStyle/>
          <a:p>
            <a:pPr marL="9144" marR="36576" indent="0" algn="l">
              <a:lnSpc>
                <a:spcPct val="103000"/>
              </a:lnSpc>
              <a:spcBef>
                <a:spcPts val="175"/>
              </a:spcBef>
              <a:spcAft>
                <a:spcPts val="600"/>
              </a:spcAft>
            </a:pPr>
            <a:r>
              <a:rPr lang="en-US" sz="2200" b="1" kern="1400" dirty="0">
                <a:ln>
                  <a:noFill/>
                </a:ln>
                <a:solidFill>
                  <a:srgbClr val="454546"/>
                </a:solidFill>
                <a:effectLst/>
              </a:rPr>
              <a:t>The HSA is a personal savings account that you can use for eligible healthcare expenses, like prescription drug copays, the cost of doctor’s office visits, and dental and vision expenses. </a:t>
            </a:r>
            <a:endParaRPr lang="en-US" sz="2200" kern="1400" dirty="0">
              <a:ln>
                <a:noFill/>
              </a:ln>
              <a:solidFill>
                <a:srgbClr val="000000"/>
              </a:solidFill>
              <a:effectLst/>
            </a:endParaRPr>
          </a:p>
          <a:p>
            <a:pPr marL="9144" marR="36576" indent="0" algn="l">
              <a:lnSpc>
                <a:spcPct val="103000"/>
              </a:lnSpc>
              <a:spcBef>
                <a:spcPts val="175"/>
              </a:spcBef>
              <a:spcAft>
                <a:spcPts val="600"/>
              </a:spcAft>
            </a:pPr>
            <a:r>
              <a:rPr lang="en-US" sz="2200" kern="1400" dirty="0">
                <a:ln>
                  <a:noFill/>
                </a:ln>
                <a:solidFill>
                  <a:srgbClr val="454546"/>
                </a:solidFill>
                <a:effectLst/>
              </a:rPr>
              <a:t>Our HSA is administered by </a:t>
            </a:r>
            <a:r>
              <a:rPr lang="en-US" sz="2200" kern="1400" dirty="0" err="1">
                <a:ln>
                  <a:noFill/>
                </a:ln>
                <a:solidFill>
                  <a:srgbClr val="454546"/>
                </a:solidFill>
                <a:effectLst/>
              </a:rPr>
              <a:t>Medcom</a:t>
            </a:r>
            <a:r>
              <a:rPr lang="en-US" sz="2200" kern="1400" dirty="0">
                <a:ln>
                  <a:noFill/>
                </a:ln>
                <a:solidFill>
                  <a:srgbClr val="454546"/>
                </a:solidFill>
                <a:effectLst/>
              </a:rPr>
              <a:t> and is available to anyone enrolled in the Base HDHP plan. It helps you set aside pre-tax  dollars for healthcare now or in the future.</a:t>
            </a:r>
            <a:endParaRPr lang="en-US" sz="2200" kern="1400" dirty="0">
              <a:ln>
                <a:noFill/>
              </a:ln>
              <a:solidFill>
                <a:srgbClr val="000000"/>
              </a:solidFill>
              <a:effectLst/>
            </a:endParaRPr>
          </a:p>
        </p:txBody>
      </p:sp>
      <p:sp>
        <p:nvSpPr>
          <p:cNvPr id="6" name="TextBox 5">
            <a:extLst>
              <a:ext uri="{FF2B5EF4-FFF2-40B4-BE49-F238E27FC236}">
                <a16:creationId xmlns:a16="http://schemas.microsoft.com/office/drawing/2014/main" id="{E694E14B-3F23-8369-B9D8-1B0BFD7C4B1E}"/>
              </a:ext>
            </a:extLst>
          </p:cNvPr>
          <p:cNvSpPr txBox="1"/>
          <p:nvPr/>
        </p:nvSpPr>
        <p:spPr>
          <a:xfrm>
            <a:off x="361546" y="3498745"/>
            <a:ext cx="4953000" cy="1200329"/>
          </a:xfrm>
          <a:prstGeom prst="rect">
            <a:avLst/>
          </a:prstGeom>
          <a:noFill/>
        </p:spPr>
        <p:txBody>
          <a:bodyPr wrap="square">
            <a:spAutoFit/>
          </a:bodyPr>
          <a:lstStyle/>
          <a:p>
            <a:pPr marL="9144" marR="36576" indent="0" algn="l"/>
            <a:r>
              <a:rPr lang="en-US" sz="1800" b="1" kern="1400" dirty="0">
                <a:ln>
                  <a:noFill/>
                </a:ln>
                <a:solidFill>
                  <a:srgbClr val="0481C6"/>
                </a:solidFill>
                <a:effectLst/>
              </a:rPr>
              <a:t>Triple Tax-Advantaged</a:t>
            </a:r>
            <a:endParaRPr lang="en-US" sz="1800" kern="1400" dirty="0">
              <a:ln>
                <a:noFill/>
              </a:ln>
              <a:solidFill>
                <a:srgbClr val="0481C6"/>
              </a:solidFill>
              <a:effectLst/>
            </a:endParaRPr>
          </a:p>
          <a:p>
            <a:pPr marL="285750" marR="36576" indent="-285750" algn="l">
              <a:buFont typeface="Arial" panose="020B0604020202020204" pitchFamily="34" charset="0"/>
              <a:buChar char="•"/>
            </a:pPr>
            <a:r>
              <a:rPr lang="en-US" sz="1800" kern="1400" dirty="0">
                <a:ln>
                  <a:noFill/>
                </a:ln>
                <a:solidFill>
                  <a:srgbClr val="000000"/>
                </a:solidFill>
                <a:effectLst/>
              </a:rPr>
              <a:t>No tax on contributions</a:t>
            </a:r>
          </a:p>
          <a:p>
            <a:pPr marL="285750" marR="36576" indent="-285750" algn="l">
              <a:buFont typeface="Arial" panose="020B0604020202020204" pitchFamily="34" charset="0"/>
              <a:buChar char="•"/>
            </a:pPr>
            <a:r>
              <a:rPr lang="en-US" sz="1800" kern="1400" dirty="0">
                <a:ln>
                  <a:noFill/>
                </a:ln>
                <a:solidFill>
                  <a:srgbClr val="000000"/>
                </a:solidFill>
                <a:effectLst/>
              </a:rPr>
              <a:t>No tax on interest earned</a:t>
            </a:r>
          </a:p>
          <a:p>
            <a:pPr marL="285750" marR="36576" indent="-285750" algn="l">
              <a:buFont typeface="Arial" panose="020B0604020202020204" pitchFamily="34" charset="0"/>
              <a:buChar char="•"/>
            </a:pPr>
            <a:r>
              <a:rPr lang="en-US" sz="1800" kern="1400" dirty="0">
                <a:ln>
                  <a:noFill/>
                </a:ln>
                <a:solidFill>
                  <a:srgbClr val="000000"/>
                </a:solidFill>
                <a:effectLst/>
              </a:rPr>
              <a:t>No tax when you withdraw for eligible expenses</a:t>
            </a:r>
          </a:p>
        </p:txBody>
      </p:sp>
      <p:sp>
        <p:nvSpPr>
          <p:cNvPr id="9" name="TextBox 8">
            <a:extLst>
              <a:ext uri="{FF2B5EF4-FFF2-40B4-BE49-F238E27FC236}">
                <a16:creationId xmlns:a16="http://schemas.microsoft.com/office/drawing/2014/main" id="{E8FA3A5D-0C76-2A2F-5436-484C8D4EA822}"/>
              </a:ext>
            </a:extLst>
          </p:cNvPr>
          <p:cNvSpPr txBox="1"/>
          <p:nvPr/>
        </p:nvSpPr>
        <p:spPr>
          <a:xfrm>
            <a:off x="367189" y="4934560"/>
            <a:ext cx="5562600" cy="1277273"/>
          </a:xfrm>
          <a:prstGeom prst="rect">
            <a:avLst/>
          </a:prstGeom>
          <a:noFill/>
        </p:spPr>
        <p:txBody>
          <a:bodyPr wrap="square">
            <a:spAutoFit/>
          </a:bodyPr>
          <a:lstStyle/>
          <a:p>
            <a:pPr marL="9144" marR="36576" indent="0" algn="l">
              <a:spcBef>
                <a:spcPts val="175"/>
              </a:spcBef>
            </a:pPr>
            <a:r>
              <a:rPr lang="en-US" sz="1800" b="1" kern="1400" dirty="0">
                <a:ln>
                  <a:noFill/>
                </a:ln>
                <a:solidFill>
                  <a:srgbClr val="0481C6"/>
                </a:solidFill>
                <a:effectLst/>
              </a:rPr>
              <a:t>Your HSA is your own individual account:</a:t>
            </a:r>
            <a:endParaRPr lang="en-US" sz="1800" kern="1400" dirty="0">
              <a:ln>
                <a:noFill/>
              </a:ln>
              <a:solidFill>
                <a:srgbClr val="0481C6"/>
              </a:solidFill>
              <a:effectLst/>
            </a:endParaRPr>
          </a:p>
          <a:p>
            <a:pPr marL="285750" marR="36576" indent="-285750" algn="l">
              <a:spcBef>
                <a:spcPts val="175"/>
              </a:spcBef>
              <a:buFont typeface="Arial" panose="020B0604020202020204" pitchFamily="34" charset="0"/>
              <a:buChar char="•"/>
            </a:pPr>
            <a:r>
              <a:rPr lang="en-US" sz="1800" kern="1400" dirty="0">
                <a:ln>
                  <a:noFill/>
                </a:ln>
                <a:solidFill>
                  <a:srgbClr val="000000"/>
                </a:solidFill>
                <a:effectLst/>
              </a:rPr>
              <a:t>You decide how to spend the money</a:t>
            </a:r>
          </a:p>
          <a:p>
            <a:pPr marL="285750" marR="36576" indent="-285750" algn="l">
              <a:spcBef>
                <a:spcPts val="175"/>
              </a:spcBef>
              <a:buFont typeface="Arial" panose="020B0604020202020204" pitchFamily="34" charset="0"/>
              <a:buChar char="•"/>
            </a:pPr>
            <a:r>
              <a:rPr lang="en-US" sz="1800" kern="1400" dirty="0">
                <a:ln>
                  <a:noFill/>
                </a:ln>
                <a:solidFill>
                  <a:srgbClr val="000000"/>
                </a:solidFill>
                <a:effectLst/>
              </a:rPr>
              <a:t>The funds go with you, even if you leave BBMA</a:t>
            </a:r>
          </a:p>
          <a:p>
            <a:pPr marL="285750" marR="36576" indent="-285750" algn="l">
              <a:spcBef>
                <a:spcPts val="175"/>
              </a:spcBef>
              <a:buFont typeface="Arial" panose="020B0604020202020204" pitchFamily="34" charset="0"/>
              <a:buChar char="•"/>
            </a:pPr>
            <a:r>
              <a:rPr lang="en-US" sz="1800" kern="1400" dirty="0">
                <a:ln>
                  <a:noFill/>
                </a:ln>
                <a:solidFill>
                  <a:srgbClr val="000000"/>
                </a:solidFill>
                <a:effectLst/>
              </a:rPr>
              <a:t>Money rolls over from year to year; no use it or lose it</a:t>
            </a:r>
          </a:p>
        </p:txBody>
      </p:sp>
    </p:spTree>
    <p:extLst>
      <p:ext uri="{BB962C8B-B14F-4D97-AF65-F5344CB8AC3E}">
        <p14:creationId xmlns:p14="http://schemas.microsoft.com/office/powerpoint/2010/main" val="41899455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98B2-9BB8-4627-D9A8-12504C7275C9}"/>
              </a:ext>
            </a:extLst>
          </p:cNvPr>
          <p:cNvSpPr>
            <a:spLocks noGrp="1"/>
          </p:cNvSpPr>
          <p:nvPr>
            <p:ph type="title"/>
          </p:nvPr>
        </p:nvSpPr>
        <p:spPr>
          <a:xfrm>
            <a:off x="367189" y="365127"/>
            <a:ext cx="8643461" cy="506142"/>
          </a:xfrm>
        </p:spPr>
        <p:txBody>
          <a:bodyPr>
            <a:normAutofit fontScale="90000"/>
          </a:bodyPr>
          <a:lstStyle/>
          <a:p>
            <a:r>
              <a:rPr lang="en-US" dirty="0"/>
              <a:t>MINIMUM ESSENTIAL COVERAGE (MEC) PLANS</a:t>
            </a:r>
          </a:p>
        </p:txBody>
      </p:sp>
      <p:sp>
        <p:nvSpPr>
          <p:cNvPr id="3" name="Slide Number Placeholder 2">
            <a:extLst>
              <a:ext uri="{FF2B5EF4-FFF2-40B4-BE49-F238E27FC236}">
                <a16:creationId xmlns:a16="http://schemas.microsoft.com/office/drawing/2014/main" id="{7B6B6071-361F-B0F0-3629-49CA033E769E}"/>
              </a:ext>
            </a:extLst>
          </p:cNvPr>
          <p:cNvSpPr>
            <a:spLocks noGrp="1"/>
          </p:cNvSpPr>
          <p:nvPr>
            <p:ph type="sldNum" sz="quarter" idx="12"/>
          </p:nvPr>
        </p:nvSpPr>
        <p:spPr/>
        <p:txBody>
          <a:bodyPr/>
          <a:lstStyle/>
          <a:p>
            <a:fld id="{02266A82-7052-4F19-AA33-DE09AC459DCD}" type="slidenum">
              <a:rPr lang="en-US" sz="900" smtClean="0"/>
              <a:pPr/>
              <a:t>13</a:t>
            </a:fld>
            <a:endParaRPr lang="en-US" sz="900" dirty="0"/>
          </a:p>
        </p:txBody>
      </p:sp>
      <p:graphicFrame>
        <p:nvGraphicFramePr>
          <p:cNvPr id="4" name="Table 3">
            <a:extLst>
              <a:ext uri="{FF2B5EF4-FFF2-40B4-BE49-F238E27FC236}">
                <a16:creationId xmlns:a16="http://schemas.microsoft.com/office/drawing/2014/main" id="{0FBA06F6-F37D-50BD-E8CF-62AB523A2D3D}"/>
              </a:ext>
            </a:extLst>
          </p:cNvPr>
          <p:cNvGraphicFramePr>
            <a:graphicFrameLocks noGrp="1"/>
          </p:cNvGraphicFramePr>
          <p:nvPr>
            <p:extLst>
              <p:ext uri="{D42A27DB-BD31-4B8C-83A1-F6EECF244321}">
                <p14:modId xmlns:p14="http://schemas.microsoft.com/office/powerpoint/2010/main" val="3611246362"/>
              </p:ext>
            </p:extLst>
          </p:nvPr>
        </p:nvGraphicFramePr>
        <p:xfrm>
          <a:off x="367190" y="1127051"/>
          <a:ext cx="8351509" cy="5151752"/>
        </p:xfrm>
        <a:graphic>
          <a:graphicData uri="http://schemas.openxmlformats.org/drawingml/2006/table">
            <a:tbl>
              <a:tblPr/>
              <a:tblGrid>
                <a:gridCol w="2210766">
                  <a:extLst>
                    <a:ext uri="{9D8B030D-6E8A-4147-A177-3AD203B41FA5}">
                      <a16:colId xmlns:a16="http://schemas.microsoft.com/office/drawing/2014/main" val="614076756"/>
                    </a:ext>
                  </a:extLst>
                </a:gridCol>
                <a:gridCol w="3178035">
                  <a:extLst>
                    <a:ext uri="{9D8B030D-6E8A-4147-A177-3AD203B41FA5}">
                      <a16:colId xmlns:a16="http://schemas.microsoft.com/office/drawing/2014/main" val="2944202358"/>
                    </a:ext>
                  </a:extLst>
                </a:gridCol>
                <a:gridCol w="2962708">
                  <a:extLst>
                    <a:ext uri="{9D8B030D-6E8A-4147-A177-3AD203B41FA5}">
                      <a16:colId xmlns:a16="http://schemas.microsoft.com/office/drawing/2014/main" val="4039270053"/>
                    </a:ext>
                  </a:extLst>
                </a:gridCol>
              </a:tblGrid>
              <a:tr h="325675">
                <a:tc gridSpan="3">
                  <a:txBody>
                    <a:bodyPr/>
                    <a:lstStyle/>
                    <a:p>
                      <a:pPr marR="9144" indent="0" algn="ctr" rtl="0">
                        <a:lnSpc>
                          <a:spcPct val="100000"/>
                        </a:lnSpc>
                        <a:spcBef>
                          <a:spcPts val="0"/>
                        </a:spcBef>
                        <a:spcAft>
                          <a:spcPts val="0"/>
                        </a:spcAft>
                      </a:pPr>
                      <a:r>
                        <a:rPr lang="en-US" sz="1600" b="1" kern="1400" dirty="0">
                          <a:ln>
                            <a:noFill/>
                          </a:ln>
                          <a:solidFill>
                            <a:srgbClr val="000000"/>
                          </a:solidFill>
                          <a:effectLst/>
                          <a:latin typeface="Arial Narrow" panose="020B0606020202030204" pitchFamily="34" charset="0"/>
                        </a:rPr>
                        <a:t>Minimum Essential Coverage (MEC) Plans</a:t>
                      </a:r>
                      <a:endParaRPr lang="en-US" sz="1000" kern="1400" dirty="0">
                        <a:ln>
                          <a:noFill/>
                        </a:ln>
                        <a:solidFill>
                          <a:srgbClr val="000000"/>
                        </a:solidFill>
                        <a:effectLst/>
                        <a:latin typeface="Calibri" panose="020F0502020204030204" pitchFamily="34" charset="0"/>
                      </a:endParaRPr>
                    </a:p>
                  </a:txBody>
                  <a:tcPr marL="7211" marR="7211" marT="2884"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04578374"/>
                  </a:ext>
                </a:extLst>
              </a:tr>
              <a:tr h="294525">
                <a:tc>
                  <a:txBody>
                    <a:bodyPr/>
                    <a:lstStyle/>
                    <a:p>
                      <a:pPr marR="0" indent="0" algn="l" rtl="0">
                        <a:lnSpc>
                          <a:spcPct val="100000"/>
                        </a:lnSpc>
                        <a:spcBef>
                          <a:spcPts val="0"/>
                        </a:spcBef>
                        <a:spcAft>
                          <a:spcPts val="0"/>
                        </a:spcAft>
                      </a:pPr>
                      <a:r>
                        <a:rPr lang="en-US" sz="1400" kern="1400" dirty="0">
                          <a:ln>
                            <a:noFill/>
                          </a:ln>
                          <a:solidFill>
                            <a:srgbClr val="FFFFFF"/>
                          </a:solidFill>
                          <a:effectLst/>
                          <a:latin typeface="Arial Narrow" panose="020B0606020202030204" pitchFamily="34" charset="0"/>
                        </a:rPr>
                        <a:t> </a:t>
                      </a:r>
                      <a:endParaRPr lang="en-US" sz="8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marR="0" indent="0" algn="ctr" rtl="0">
                        <a:lnSpc>
                          <a:spcPct val="100000"/>
                        </a:lnSpc>
                        <a:spcBef>
                          <a:spcPts val="0"/>
                        </a:spcBef>
                        <a:spcAft>
                          <a:spcPts val="0"/>
                        </a:spcAft>
                      </a:pPr>
                      <a:r>
                        <a:rPr lang="en-US" sz="1400" b="1" kern="1400" dirty="0">
                          <a:ln>
                            <a:noFill/>
                          </a:ln>
                          <a:solidFill>
                            <a:srgbClr val="FFFFFF"/>
                          </a:solidFill>
                          <a:effectLst/>
                          <a:latin typeface="Arial Narrow" panose="020B0606020202030204" pitchFamily="34" charset="0"/>
                        </a:rPr>
                        <a:t>MEC Plan 1</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a:txBody>
                    <a:bodyPr/>
                    <a:lstStyle/>
                    <a:p>
                      <a:pPr marR="0" indent="0" algn="ctr" rtl="0">
                        <a:lnSpc>
                          <a:spcPct val="100000"/>
                        </a:lnSpc>
                        <a:spcBef>
                          <a:spcPts val="0"/>
                        </a:spcBef>
                        <a:spcAft>
                          <a:spcPts val="0"/>
                        </a:spcAft>
                      </a:pPr>
                      <a:r>
                        <a:rPr lang="en-US" sz="1400" b="1" kern="1400" dirty="0">
                          <a:ln>
                            <a:noFill/>
                          </a:ln>
                          <a:solidFill>
                            <a:srgbClr val="FFFFFF"/>
                          </a:solidFill>
                          <a:effectLst/>
                          <a:latin typeface="Arial Narrow" panose="020B0606020202030204" pitchFamily="34" charset="0"/>
                        </a:rPr>
                        <a:t>MEC Plan 2</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extLst>
                  <a:ext uri="{0D108BD9-81ED-4DB2-BD59-A6C34878D82A}">
                    <a16:rowId xmlns:a16="http://schemas.microsoft.com/office/drawing/2014/main" val="3413398761"/>
                  </a:ext>
                </a:extLst>
              </a:tr>
              <a:tr h="204233">
                <a:tc>
                  <a:txBody>
                    <a:bodyPr/>
                    <a:lstStyle/>
                    <a:p>
                      <a:pPr marR="0" indent="0" algn="l" rtl="0">
                        <a:lnSpc>
                          <a:spcPct val="100000"/>
                        </a:lnSpc>
                        <a:spcBef>
                          <a:spcPts val="0"/>
                        </a:spcBef>
                        <a:spcAft>
                          <a:spcPts val="0"/>
                        </a:spcAft>
                      </a:pPr>
                      <a:r>
                        <a:rPr lang="en-US" sz="1200" b="1" kern="1400" dirty="0">
                          <a:ln>
                            <a:noFill/>
                          </a:ln>
                          <a:solidFill>
                            <a:srgbClr val="211D1E"/>
                          </a:solidFill>
                          <a:effectLst/>
                          <a:latin typeface="Arial Narrow" panose="020B0606020202030204" pitchFamily="34" charset="0"/>
                        </a:rPr>
                        <a:t>Preventive Care</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Included - no cost share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Included - no cost share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6762626"/>
                  </a:ext>
                </a:extLst>
              </a:tr>
              <a:tr h="292431">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Teladoc Telemedicine </a:t>
                      </a:r>
                      <a:endParaRPr lang="en-US" sz="1200" kern="1400">
                        <a:ln>
                          <a:noFill/>
                        </a:ln>
                        <a:solidFill>
                          <a:srgbClr val="000000"/>
                        </a:solidFill>
                        <a:effectLst/>
                        <a:latin typeface="Calibri" panose="020F0502020204030204" pitchFamily="34" charset="0"/>
                      </a:endParaRPr>
                    </a:p>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(Through HealthiestYou)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Unlimited No Cost Visits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Unlimited No Cost Visits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97614610"/>
                  </a:ext>
                </a:extLst>
              </a:tr>
              <a:tr h="204233">
                <a:tc>
                  <a:txBody>
                    <a:bodyPr/>
                    <a:lstStyle/>
                    <a:p>
                      <a:pPr marR="0" indent="0" algn="l" rtl="0">
                        <a:lnSpc>
                          <a:spcPct val="100000"/>
                        </a:lnSpc>
                        <a:spcBef>
                          <a:spcPts val="0"/>
                        </a:spcBef>
                        <a:spcAft>
                          <a:spcPts val="0"/>
                        </a:spcAft>
                      </a:pPr>
                      <a:r>
                        <a:rPr lang="en-US" sz="1200" b="1" kern="1400" dirty="0">
                          <a:ln>
                            <a:noFill/>
                          </a:ln>
                          <a:solidFill>
                            <a:srgbClr val="211D1E"/>
                          </a:solidFill>
                          <a:effectLst/>
                          <a:latin typeface="Arial Narrow" panose="020B0606020202030204" pitchFamily="34" charset="0"/>
                        </a:rPr>
                        <a:t>Doctor Office Visit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$100/day, 4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$100/day, 6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767836553"/>
                  </a:ext>
                </a:extLst>
              </a:tr>
              <a:tr h="20422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Diagnostic X-ray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$70/day, 4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$100/day, 2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197758806"/>
                  </a:ext>
                </a:extLst>
              </a:tr>
              <a:tr h="204233">
                <a:tc>
                  <a:txBody>
                    <a:bodyPr/>
                    <a:lstStyle/>
                    <a:p>
                      <a:pPr marR="0" indent="0" algn="l" rtl="0">
                        <a:lnSpc>
                          <a:spcPct val="100000"/>
                        </a:lnSpc>
                        <a:spcBef>
                          <a:spcPts val="0"/>
                        </a:spcBef>
                        <a:spcAft>
                          <a:spcPts val="0"/>
                        </a:spcAft>
                      </a:pPr>
                      <a:r>
                        <a:rPr lang="en-US" sz="1200" b="1" kern="1400" dirty="0">
                          <a:ln>
                            <a:noFill/>
                          </a:ln>
                          <a:solidFill>
                            <a:srgbClr val="211D1E"/>
                          </a:solidFill>
                          <a:effectLst/>
                          <a:latin typeface="Arial Narrow" panose="020B0606020202030204" pitchFamily="34" charset="0"/>
                        </a:rPr>
                        <a:t>Lab Tests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$35/day, 3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$45/day, 3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505750994"/>
                  </a:ext>
                </a:extLst>
              </a:tr>
              <a:tr h="20422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Major Diagnostic &amp; Imaging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$300/day, 2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$400/day, 2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46788634"/>
                  </a:ext>
                </a:extLst>
              </a:tr>
              <a:tr h="20423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Emergency Room - Sickness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$100/day, 2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$200/day, 2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4142886713"/>
                  </a:ext>
                </a:extLst>
              </a:tr>
              <a:tr h="268910">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Emergency Room - Accident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"$100 deductible, then pays up to </a:t>
                      </a:r>
                      <a:endParaRPr lang="en-US" sz="1200" kern="1400" dirty="0">
                        <a:ln>
                          <a:noFill/>
                        </a:ln>
                        <a:solidFill>
                          <a:srgbClr val="000000"/>
                        </a:solidFill>
                        <a:effectLst/>
                        <a:latin typeface="Calibri" panose="020F0502020204030204" pitchFamily="34" charset="0"/>
                      </a:endParaRPr>
                    </a:p>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$2,500 per occurrence"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"$100 deductible, then pays up to </a:t>
                      </a:r>
                      <a:endParaRPr lang="en-US" sz="1200" kern="1400" dirty="0">
                        <a:ln>
                          <a:noFill/>
                        </a:ln>
                        <a:solidFill>
                          <a:srgbClr val="000000"/>
                        </a:solidFill>
                        <a:effectLst/>
                        <a:latin typeface="Calibri" panose="020F0502020204030204" pitchFamily="34" charset="0"/>
                      </a:endParaRPr>
                    </a:p>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$5,000 per occurrence"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899772486"/>
                  </a:ext>
                </a:extLst>
              </a:tr>
              <a:tr h="20423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Outpatient Surgery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Not Covered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$500/day, 1 day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451714111"/>
                  </a:ext>
                </a:extLst>
              </a:tr>
              <a:tr h="20422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Outpatient Anesthesia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gridSpan="2">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               Not Covered 	                                       25% of Surgical Benefit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876881224"/>
                  </a:ext>
                </a:extLst>
              </a:tr>
              <a:tr h="20423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Hospital Admission Benefit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$500 when admitted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$1000 when admitted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1564843709"/>
                  </a:ext>
                </a:extLst>
              </a:tr>
              <a:tr h="292431">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Inpatient Daily Hospital Benefit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Pays $50/day, 30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$300/day, 30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558821234"/>
                  </a:ext>
                </a:extLst>
              </a:tr>
              <a:tr h="20423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Inpatient Surgery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Not Covered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Pays $1,000/day, 1 day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992548208"/>
                  </a:ext>
                </a:extLst>
              </a:tr>
              <a:tr h="20422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Inpatient Anesthesia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Not Covered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25% of Surgical Benefit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714910830"/>
                  </a:ext>
                </a:extLst>
              </a:tr>
              <a:tr h="135276">
                <a:tc gridSpan="3">
                  <a:txBody>
                    <a:bodyPr/>
                    <a:lstStyle/>
                    <a:p>
                      <a:pPr marR="0" indent="0" algn="l" rtl="0">
                        <a:lnSpc>
                          <a:spcPct val="100000"/>
                        </a:lnSpc>
                        <a:spcBef>
                          <a:spcPts val="0"/>
                        </a:spcBef>
                        <a:spcAft>
                          <a:spcPts val="0"/>
                        </a:spcAft>
                      </a:pPr>
                      <a:r>
                        <a:rPr lang="en-US" sz="800" kern="1400" dirty="0">
                          <a:ln>
                            <a:noFill/>
                          </a:ln>
                          <a:solidFill>
                            <a:srgbClr val="000000"/>
                          </a:solidFill>
                          <a:effectLst/>
                          <a:latin typeface="Arial Narrow" panose="020B0606020202030204" pitchFamily="34" charset="0"/>
                        </a:rPr>
                        <a:t> </a:t>
                      </a:r>
                      <a:endParaRPr lang="en-US" sz="7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5449604"/>
                  </a:ext>
                </a:extLst>
              </a:tr>
              <a:tr h="20422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AD&amp;D </a:t>
                      </a:r>
                      <a:endParaRPr lang="en-US" sz="1200" kern="1400">
                        <a:ln>
                          <a:noFill/>
                        </a:ln>
                        <a:solidFill>
                          <a:srgbClr val="000000"/>
                        </a:solidFill>
                        <a:effectLst/>
                        <a:latin typeface="Calibri" panose="020F0502020204030204" pitchFamily="34" charset="0"/>
                      </a:endParaRPr>
                    </a:p>
                  </a:txBody>
                  <a:tcPr marL="7211" marR="7211" marT="7211"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$5,000 </a:t>
                      </a:r>
                      <a:endParaRPr lang="en-US" sz="1200" kern="1400">
                        <a:ln>
                          <a:noFill/>
                        </a:ln>
                        <a:solidFill>
                          <a:srgbClr val="000000"/>
                        </a:solidFill>
                        <a:effectLst/>
                        <a:latin typeface="Calibri" panose="020F0502020204030204" pitchFamily="34" charset="0"/>
                      </a:endParaRPr>
                    </a:p>
                  </a:txBody>
                  <a:tcPr marL="7211" marR="7211" marT="7211"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$10,000 </a:t>
                      </a:r>
                      <a:endParaRPr lang="en-US" sz="1200" kern="1400" dirty="0">
                        <a:ln>
                          <a:noFill/>
                        </a:ln>
                        <a:solidFill>
                          <a:srgbClr val="000000"/>
                        </a:solidFill>
                        <a:effectLst/>
                        <a:latin typeface="Calibri" panose="020F0502020204030204" pitchFamily="34" charset="0"/>
                      </a:endParaRPr>
                    </a:p>
                  </a:txBody>
                  <a:tcPr marL="7211" marR="7211" marT="7211"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714131118"/>
                  </a:ext>
                </a:extLst>
              </a:tr>
              <a:tr h="204233">
                <a:tc>
                  <a:txBody>
                    <a:bodyPr/>
                    <a:lstStyle/>
                    <a:p>
                      <a:pPr marR="0" indent="0" algn="l" rtl="0">
                        <a:lnSpc>
                          <a:spcPct val="100000"/>
                        </a:lnSpc>
                        <a:spcBef>
                          <a:spcPts val="0"/>
                        </a:spcBef>
                        <a:spcAft>
                          <a:spcPts val="0"/>
                        </a:spcAft>
                      </a:pPr>
                      <a:r>
                        <a:rPr lang="en-US" sz="1200" b="1" kern="1400">
                          <a:ln>
                            <a:noFill/>
                          </a:ln>
                          <a:solidFill>
                            <a:srgbClr val="211D1E"/>
                          </a:solidFill>
                          <a:effectLst/>
                          <a:latin typeface="Arial Narrow" panose="020B0606020202030204" pitchFamily="34" charset="0"/>
                        </a:rPr>
                        <a:t>Specified Illness Benefit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Not Covered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$2,500 Lump Sum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856975740"/>
                  </a:ext>
                </a:extLst>
              </a:tr>
              <a:tr h="294458">
                <a:tc gridSpan="3">
                  <a:txBody>
                    <a:bodyPr/>
                    <a:lstStyle/>
                    <a:p>
                      <a:pPr marR="0" indent="0" algn="l" rtl="0">
                        <a:lnSpc>
                          <a:spcPct val="100000"/>
                        </a:lnSpc>
                        <a:spcBef>
                          <a:spcPts val="0"/>
                        </a:spcBef>
                        <a:spcAft>
                          <a:spcPts val="0"/>
                        </a:spcAft>
                      </a:pPr>
                      <a:r>
                        <a:rPr lang="en-US" sz="1400" b="1" kern="1400" dirty="0">
                          <a:ln>
                            <a:noFill/>
                          </a:ln>
                          <a:solidFill>
                            <a:srgbClr val="000000"/>
                          </a:solidFill>
                          <a:effectLst/>
                          <a:latin typeface="Arial Narrow" panose="020B0606020202030204" pitchFamily="34" charset="0"/>
                        </a:rPr>
                        <a:t>Prescription Drugs</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17163245"/>
                  </a:ext>
                </a:extLst>
              </a:tr>
              <a:tr h="204233">
                <a:tc>
                  <a:txBody>
                    <a:bodyPr/>
                    <a:lstStyle/>
                    <a:p>
                      <a:pPr marR="0" indent="0" algn="l" rtl="0">
                        <a:lnSpc>
                          <a:spcPct val="100000"/>
                        </a:lnSpc>
                        <a:spcBef>
                          <a:spcPts val="0"/>
                        </a:spcBef>
                        <a:spcAft>
                          <a:spcPts val="0"/>
                        </a:spcAft>
                      </a:pPr>
                      <a:r>
                        <a:rPr lang="en-US" sz="1200" b="1" kern="1400" dirty="0">
                          <a:ln>
                            <a:noFill/>
                          </a:ln>
                          <a:solidFill>
                            <a:srgbClr val="211D1E"/>
                          </a:solidFill>
                          <a:effectLst/>
                          <a:latin typeface="Arial Narrow" panose="020B0606020202030204" pitchFamily="34" charset="0"/>
                        </a:rPr>
                        <a:t>Generic Rx Coverage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$10 indemnity/day, 12 days per year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$10 indemnity/day, 24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285532792"/>
                  </a:ext>
                </a:extLst>
              </a:tr>
              <a:tr h="204233">
                <a:tc>
                  <a:txBody>
                    <a:bodyPr/>
                    <a:lstStyle/>
                    <a:p>
                      <a:pPr marR="0" indent="0" algn="l" rtl="0">
                        <a:lnSpc>
                          <a:spcPct val="100000"/>
                        </a:lnSpc>
                        <a:spcBef>
                          <a:spcPts val="0"/>
                        </a:spcBef>
                        <a:spcAft>
                          <a:spcPts val="0"/>
                        </a:spcAft>
                      </a:pPr>
                      <a:r>
                        <a:rPr lang="en-US" sz="1200" b="1" kern="1400" dirty="0">
                          <a:ln>
                            <a:noFill/>
                          </a:ln>
                          <a:solidFill>
                            <a:srgbClr val="211D1E"/>
                          </a:solidFill>
                          <a:effectLst/>
                          <a:latin typeface="Arial Narrow" panose="020B0606020202030204" pitchFamily="34" charset="0"/>
                        </a:rPr>
                        <a:t>Brand Rx Coverage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a:ln>
                            <a:noFill/>
                          </a:ln>
                          <a:solidFill>
                            <a:srgbClr val="211D1E"/>
                          </a:solidFill>
                          <a:effectLst/>
                          <a:latin typeface="Arial Narrow" panose="020B0606020202030204" pitchFamily="34" charset="0"/>
                        </a:rPr>
                        <a:t>Discount </a:t>
                      </a:r>
                      <a:endParaRPr lang="en-US" sz="1200" kern="140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00000"/>
                        </a:lnSpc>
                        <a:spcBef>
                          <a:spcPts val="0"/>
                        </a:spcBef>
                        <a:spcAft>
                          <a:spcPts val="0"/>
                        </a:spcAft>
                      </a:pPr>
                      <a:r>
                        <a:rPr lang="en-US" sz="1200" kern="1400" dirty="0">
                          <a:ln>
                            <a:noFill/>
                          </a:ln>
                          <a:solidFill>
                            <a:srgbClr val="211D1E"/>
                          </a:solidFill>
                          <a:effectLst/>
                          <a:latin typeface="Arial Narrow" panose="020B0606020202030204" pitchFamily="34" charset="0"/>
                        </a:rPr>
                        <a:t>$50 indemnity/day, 24 days per year </a:t>
                      </a:r>
                      <a:endParaRPr lang="en-US" sz="1200" kern="1400" dirty="0">
                        <a:ln>
                          <a:noFill/>
                        </a:ln>
                        <a:solidFill>
                          <a:srgbClr val="000000"/>
                        </a:solidFill>
                        <a:effectLst/>
                        <a:latin typeface="Calibri" panose="020F0502020204030204" pitchFamily="34" charset="0"/>
                      </a:endParaRPr>
                    </a:p>
                  </a:txBody>
                  <a:tcPr marL="7211" marR="7211" marT="721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989211602"/>
                  </a:ext>
                </a:extLst>
              </a:tr>
            </a:tbl>
          </a:graphicData>
        </a:graphic>
      </p:graphicFrame>
    </p:spTree>
    <p:extLst>
      <p:ext uri="{BB962C8B-B14F-4D97-AF65-F5344CB8AC3E}">
        <p14:creationId xmlns:p14="http://schemas.microsoft.com/office/powerpoint/2010/main" val="1497808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FB56C-EF84-6B09-565C-F4D900B156EC}"/>
              </a:ext>
            </a:extLst>
          </p:cNvPr>
          <p:cNvSpPr>
            <a:spLocks noGrp="1"/>
          </p:cNvSpPr>
          <p:nvPr>
            <p:ph type="title"/>
          </p:nvPr>
        </p:nvSpPr>
        <p:spPr/>
        <p:txBody>
          <a:bodyPr/>
          <a:lstStyle/>
          <a:p>
            <a:r>
              <a:rPr lang="en-US" dirty="0"/>
              <a:t>MEC PLAN – NO RATE CHANGE</a:t>
            </a:r>
          </a:p>
        </p:txBody>
      </p:sp>
      <p:sp>
        <p:nvSpPr>
          <p:cNvPr id="3" name="Slide Number Placeholder 2">
            <a:extLst>
              <a:ext uri="{FF2B5EF4-FFF2-40B4-BE49-F238E27FC236}">
                <a16:creationId xmlns:a16="http://schemas.microsoft.com/office/drawing/2014/main" id="{84972F23-42BA-869D-A710-715016A1AC0A}"/>
              </a:ext>
            </a:extLst>
          </p:cNvPr>
          <p:cNvSpPr>
            <a:spLocks noGrp="1"/>
          </p:cNvSpPr>
          <p:nvPr>
            <p:ph type="sldNum" sz="quarter" idx="12"/>
          </p:nvPr>
        </p:nvSpPr>
        <p:spPr/>
        <p:txBody>
          <a:bodyPr/>
          <a:lstStyle/>
          <a:p>
            <a:fld id="{02266A82-7052-4F19-AA33-DE09AC459DCD}" type="slidenum">
              <a:rPr lang="en-US" sz="900" smtClean="0"/>
              <a:pPr/>
              <a:t>14</a:t>
            </a:fld>
            <a:endParaRPr lang="en-US" sz="900" dirty="0"/>
          </a:p>
        </p:txBody>
      </p:sp>
      <p:graphicFrame>
        <p:nvGraphicFramePr>
          <p:cNvPr id="4" name="Table 3">
            <a:extLst>
              <a:ext uri="{FF2B5EF4-FFF2-40B4-BE49-F238E27FC236}">
                <a16:creationId xmlns:a16="http://schemas.microsoft.com/office/drawing/2014/main" id="{2A78FEC4-0264-86AB-895B-9A35CBC69302}"/>
              </a:ext>
            </a:extLst>
          </p:cNvPr>
          <p:cNvGraphicFramePr>
            <a:graphicFrameLocks noGrp="1"/>
          </p:cNvGraphicFramePr>
          <p:nvPr>
            <p:extLst>
              <p:ext uri="{D42A27DB-BD31-4B8C-83A1-F6EECF244321}">
                <p14:modId xmlns:p14="http://schemas.microsoft.com/office/powerpoint/2010/main" val="3293301530"/>
              </p:ext>
            </p:extLst>
          </p:nvPr>
        </p:nvGraphicFramePr>
        <p:xfrm>
          <a:off x="718025" y="1742612"/>
          <a:ext cx="3764328" cy="2207769"/>
        </p:xfrm>
        <a:graphic>
          <a:graphicData uri="http://schemas.openxmlformats.org/drawingml/2006/table">
            <a:tbl>
              <a:tblPr/>
              <a:tblGrid>
                <a:gridCol w="1674662">
                  <a:extLst>
                    <a:ext uri="{9D8B030D-6E8A-4147-A177-3AD203B41FA5}">
                      <a16:colId xmlns:a16="http://schemas.microsoft.com/office/drawing/2014/main" val="2183920157"/>
                    </a:ext>
                  </a:extLst>
                </a:gridCol>
                <a:gridCol w="1050649">
                  <a:extLst>
                    <a:ext uri="{9D8B030D-6E8A-4147-A177-3AD203B41FA5}">
                      <a16:colId xmlns:a16="http://schemas.microsoft.com/office/drawing/2014/main" val="449588903"/>
                    </a:ext>
                  </a:extLst>
                </a:gridCol>
                <a:gridCol w="1039017">
                  <a:extLst>
                    <a:ext uri="{9D8B030D-6E8A-4147-A177-3AD203B41FA5}">
                      <a16:colId xmlns:a16="http://schemas.microsoft.com/office/drawing/2014/main" val="22873717"/>
                    </a:ext>
                  </a:extLst>
                </a:gridCol>
              </a:tblGrid>
              <a:tr h="290779">
                <a:tc gridSpan="3">
                  <a:txBody>
                    <a:bodyPr/>
                    <a:lstStyle/>
                    <a:p>
                      <a:pPr marL="91440" marR="0" indent="0" algn="ctr"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MEC  Contributions Bi-Weekly Payroll Contributions </a:t>
                      </a:r>
                      <a:endParaRPr lang="en-US" sz="1100" kern="1400" dirty="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43757"/>
                  </a:ext>
                </a:extLst>
              </a:tr>
              <a:tr h="279375">
                <a:tc>
                  <a:txBody>
                    <a:bodyPr/>
                    <a:lstStyle/>
                    <a:p>
                      <a:pPr marR="0" indent="0" algn="l" rtl="0">
                        <a:lnSpc>
                          <a:spcPct val="119000"/>
                        </a:lnSpc>
                        <a:spcBef>
                          <a:spcPts val="0"/>
                        </a:spcBef>
                        <a:spcAft>
                          <a:spcPts val="0"/>
                        </a:spcAft>
                      </a:pPr>
                      <a:r>
                        <a:rPr lang="en-US" sz="2400" kern="1400">
                          <a:ln>
                            <a:noFill/>
                          </a:ln>
                          <a:solidFill>
                            <a:srgbClr val="000000"/>
                          </a:solidFill>
                          <a:effectLst/>
                          <a:latin typeface="Arial" panose="020B0604020202020204" pitchFamily="34" charset="0"/>
                        </a:rPr>
                        <a:t> </a:t>
                      </a:r>
                      <a:endParaRPr lang="en-US" sz="1100" kern="1400">
                        <a:ln>
                          <a:noFill/>
                        </a:ln>
                        <a:solidFill>
                          <a:srgbClr val="000000"/>
                        </a:solidFill>
                        <a:effectLst/>
                        <a:latin typeface="Calibri" panose="020F0502020204030204" pitchFamily="34" charset="0"/>
                      </a:endParaRPr>
                    </a:p>
                  </a:txBody>
                  <a:tcPr marL="9525" marR="9525" marT="381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400" b="1" kern="1400" dirty="0">
                          <a:ln>
                            <a:noFill/>
                          </a:ln>
                          <a:solidFill>
                            <a:srgbClr val="FFFFFF"/>
                          </a:solidFill>
                          <a:effectLst/>
                          <a:latin typeface="Arial Narrow" panose="020B0606020202030204" pitchFamily="34" charset="0"/>
                        </a:rPr>
                        <a:t>Plan 1</a:t>
                      </a:r>
                      <a:endParaRPr lang="en-US" sz="1100" kern="1400" dirty="0">
                        <a:ln>
                          <a:noFill/>
                        </a:ln>
                        <a:solidFill>
                          <a:srgbClr val="000000"/>
                        </a:solidFill>
                        <a:effectLst/>
                        <a:latin typeface="Calibri" panose="020F0502020204030204" pitchFamily="34" charset="0"/>
                      </a:endParaRPr>
                    </a:p>
                  </a:txBody>
                  <a:tcPr marL="9525" marR="9525" marT="2730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400" b="1" kern="1400">
                          <a:ln>
                            <a:noFill/>
                          </a:ln>
                          <a:solidFill>
                            <a:srgbClr val="FFFFFF"/>
                          </a:solidFill>
                          <a:effectLst/>
                          <a:latin typeface="Arial Narrow" panose="020B0606020202030204" pitchFamily="34" charset="0"/>
                        </a:rPr>
                        <a:t>Plan 2</a:t>
                      </a:r>
                      <a:endParaRPr lang="en-US" sz="1100" kern="1400">
                        <a:ln>
                          <a:noFill/>
                        </a:ln>
                        <a:solidFill>
                          <a:srgbClr val="000000"/>
                        </a:solidFill>
                        <a:effectLst/>
                        <a:latin typeface="Calibri" panose="020F0502020204030204" pitchFamily="34" charset="0"/>
                      </a:endParaRPr>
                    </a:p>
                  </a:txBody>
                  <a:tcPr marL="9525" marR="9525" marT="2730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extLst>
                  <a:ext uri="{0D108BD9-81ED-4DB2-BD59-A6C34878D82A}">
                    <a16:rowId xmlns:a16="http://schemas.microsoft.com/office/drawing/2014/main" val="145469581"/>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a:ln>
                            <a:noFill/>
                          </a:ln>
                          <a:solidFill>
                            <a:srgbClr val="000000"/>
                          </a:solidFill>
                          <a:effectLst/>
                          <a:latin typeface="Arial Narrow" panose="020B0606020202030204" pitchFamily="34" charset="0"/>
                        </a:rPr>
                        <a:t>$0.00</a:t>
                      </a:r>
                      <a:endParaRPr lang="en-US" sz="11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$11.70</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62144023"/>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Spouse</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a:ln>
                            <a:noFill/>
                          </a:ln>
                          <a:solidFill>
                            <a:srgbClr val="000000"/>
                          </a:solidFill>
                          <a:effectLst/>
                          <a:latin typeface="Arial Narrow" panose="020B0606020202030204" pitchFamily="34" charset="0"/>
                        </a:rPr>
                        <a:t>$18.96</a:t>
                      </a:r>
                      <a:endParaRPr lang="en-US" sz="11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$36.85</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893203741"/>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Childr(en)</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a:ln>
                            <a:noFill/>
                          </a:ln>
                          <a:solidFill>
                            <a:srgbClr val="000000"/>
                          </a:solidFill>
                          <a:effectLst/>
                          <a:latin typeface="Arial Narrow" panose="020B0606020202030204" pitchFamily="34" charset="0"/>
                        </a:rPr>
                        <a:t>$19.44</a:t>
                      </a:r>
                      <a:endParaRPr lang="en-US" sz="11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$32.46</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282719505"/>
                  </a:ext>
                </a:extLst>
              </a:tr>
              <a:tr h="25248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Family</a:t>
                      </a:r>
                      <a:endParaRPr lang="en-US" sz="1100" kern="140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a:ln>
                            <a:noFill/>
                          </a:ln>
                          <a:solidFill>
                            <a:srgbClr val="000000"/>
                          </a:solidFill>
                          <a:effectLst/>
                          <a:latin typeface="Arial Narrow" panose="020B0606020202030204" pitchFamily="34" charset="0"/>
                        </a:rPr>
                        <a:t>$47.06</a:t>
                      </a:r>
                      <a:endParaRPr lang="en-US" sz="1100" kern="140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$52.08</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615184097"/>
                  </a:ext>
                </a:extLst>
              </a:tr>
            </a:tbl>
          </a:graphicData>
        </a:graphic>
      </p:graphicFrame>
      <p:pic>
        <p:nvPicPr>
          <p:cNvPr id="4098" name="Picture 2">
            <a:extLst>
              <a:ext uri="{FF2B5EF4-FFF2-40B4-BE49-F238E27FC236}">
                <a16:creationId xmlns:a16="http://schemas.microsoft.com/office/drawing/2014/main" id="{2DC047D0-9243-EC63-C6DB-E29E967544F5}"/>
              </a:ext>
            </a:extLst>
          </p:cNvPr>
          <p:cNvPicPr>
            <a:picLocks noChangeAspect="1" noChangeArrowheads="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5530375" y="2847975"/>
            <a:ext cx="2895600"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32878581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87CB18B-EADD-4185-B691-EA367F943819}"/>
              </a:ext>
            </a:extLst>
          </p:cNvPr>
          <p:cNvSpPr>
            <a:spLocks noGrp="1"/>
          </p:cNvSpPr>
          <p:nvPr>
            <p:ph type="ctrTitle"/>
          </p:nvPr>
        </p:nvSpPr>
        <p:spPr/>
        <p:txBody>
          <a:bodyPr/>
          <a:lstStyle/>
          <a:p>
            <a:r>
              <a:rPr lang="en-US" dirty="0">
                <a:solidFill>
                  <a:srgbClr val="002F5E"/>
                </a:solidFill>
              </a:rPr>
              <a:t>DENTAL COVERAGE &amp; RATES</a:t>
            </a:r>
          </a:p>
        </p:txBody>
      </p:sp>
    </p:spTree>
    <p:extLst>
      <p:ext uri="{BB962C8B-B14F-4D97-AF65-F5344CB8AC3E}">
        <p14:creationId xmlns:p14="http://schemas.microsoft.com/office/powerpoint/2010/main" val="4114761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190C-6EAA-43FB-A784-F97ECEDC9AE0}"/>
              </a:ext>
            </a:extLst>
          </p:cNvPr>
          <p:cNvSpPr>
            <a:spLocks noGrp="1"/>
          </p:cNvSpPr>
          <p:nvPr>
            <p:ph type="title"/>
          </p:nvPr>
        </p:nvSpPr>
        <p:spPr/>
        <p:txBody>
          <a:bodyPr>
            <a:normAutofit/>
          </a:bodyPr>
          <a:lstStyle/>
          <a:p>
            <a:r>
              <a:rPr lang="en-US" dirty="0"/>
              <a:t>DENTAL PLAN COMPARISON</a:t>
            </a:r>
            <a:endParaRPr lang="en-US" dirty="0">
              <a:highlight>
                <a:srgbClr val="FFFF00"/>
              </a:highlight>
            </a:endParaRPr>
          </a:p>
        </p:txBody>
      </p:sp>
      <p:sp>
        <p:nvSpPr>
          <p:cNvPr id="6" name="Slide Number Placeholder 5">
            <a:extLst>
              <a:ext uri="{FF2B5EF4-FFF2-40B4-BE49-F238E27FC236}">
                <a16:creationId xmlns:a16="http://schemas.microsoft.com/office/drawing/2014/main" id="{E214894B-BAEA-4B99-92BB-9C1032DBC6F4}"/>
              </a:ext>
            </a:extLst>
          </p:cNvPr>
          <p:cNvSpPr>
            <a:spLocks noGrp="1"/>
          </p:cNvSpPr>
          <p:nvPr>
            <p:ph type="sldNum" sz="quarter" idx="12"/>
          </p:nvPr>
        </p:nvSpPr>
        <p:spPr/>
        <p:txBody>
          <a:bodyPr/>
          <a:lstStyle/>
          <a:p>
            <a:fld id="{02266A82-7052-4F19-AA33-DE09AC459DCD}" type="slidenum">
              <a:rPr lang="en-US" sz="900" smtClean="0"/>
              <a:pPr/>
              <a:t>16</a:t>
            </a:fld>
            <a:endParaRPr lang="en-US" sz="900" dirty="0"/>
          </a:p>
        </p:txBody>
      </p:sp>
      <p:graphicFrame>
        <p:nvGraphicFramePr>
          <p:cNvPr id="3" name="Table 2">
            <a:extLst>
              <a:ext uri="{FF2B5EF4-FFF2-40B4-BE49-F238E27FC236}">
                <a16:creationId xmlns:a16="http://schemas.microsoft.com/office/drawing/2014/main" id="{0D7B7C83-6C2A-E44D-3CF4-59AF93ECCD3F}"/>
              </a:ext>
            </a:extLst>
          </p:cNvPr>
          <p:cNvGraphicFramePr>
            <a:graphicFrameLocks noGrp="1"/>
          </p:cNvGraphicFramePr>
          <p:nvPr>
            <p:extLst>
              <p:ext uri="{D42A27DB-BD31-4B8C-83A1-F6EECF244321}">
                <p14:modId xmlns:p14="http://schemas.microsoft.com/office/powerpoint/2010/main" val="1122622658"/>
              </p:ext>
            </p:extLst>
          </p:nvPr>
        </p:nvGraphicFramePr>
        <p:xfrm>
          <a:off x="468249" y="1292015"/>
          <a:ext cx="4688542" cy="4281044"/>
        </p:xfrm>
        <a:graphic>
          <a:graphicData uri="http://schemas.openxmlformats.org/drawingml/2006/table">
            <a:tbl>
              <a:tblPr/>
              <a:tblGrid>
                <a:gridCol w="2209071">
                  <a:extLst>
                    <a:ext uri="{9D8B030D-6E8A-4147-A177-3AD203B41FA5}">
                      <a16:colId xmlns:a16="http://schemas.microsoft.com/office/drawing/2014/main" val="2076969729"/>
                    </a:ext>
                  </a:extLst>
                </a:gridCol>
                <a:gridCol w="1195105">
                  <a:extLst>
                    <a:ext uri="{9D8B030D-6E8A-4147-A177-3AD203B41FA5}">
                      <a16:colId xmlns:a16="http://schemas.microsoft.com/office/drawing/2014/main" val="3476136585"/>
                    </a:ext>
                  </a:extLst>
                </a:gridCol>
                <a:gridCol w="1284366">
                  <a:extLst>
                    <a:ext uri="{9D8B030D-6E8A-4147-A177-3AD203B41FA5}">
                      <a16:colId xmlns:a16="http://schemas.microsoft.com/office/drawing/2014/main" val="3653999745"/>
                    </a:ext>
                  </a:extLst>
                </a:gridCol>
              </a:tblGrid>
              <a:tr h="246367">
                <a:tc>
                  <a:txBody>
                    <a:bodyPr/>
                    <a:lstStyle/>
                    <a:p>
                      <a:pPr marL="91440" marR="0" indent="0" algn="l"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Key Dental Benefits</a:t>
                      </a:r>
                      <a:endParaRPr lang="en-US" sz="1100" kern="1400" dirty="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R="0" indent="0" algn="ctr" rtl="0">
                        <a:lnSpc>
                          <a:spcPct val="119000"/>
                        </a:lnSpc>
                        <a:spcBef>
                          <a:spcPts val="0"/>
                        </a:spcBef>
                        <a:spcAft>
                          <a:spcPts val="0"/>
                        </a:spcAft>
                      </a:pPr>
                      <a:r>
                        <a:rPr lang="en-US" sz="1600" b="1" kern="1400">
                          <a:ln>
                            <a:noFill/>
                          </a:ln>
                          <a:solidFill>
                            <a:srgbClr val="000000"/>
                          </a:solidFill>
                          <a:effectLst/>
                          <a:latin typeface="Arial Narrow" panose="020B0606020202030204" pitchFamily="34" charset="0"/>
                        </a:rPr>
                        <a:t>Low Plan</a:t>
                      </a:r>
                      <a:endParaRPr lang="en-US" sz="1100" kern="1400">
                        <a:ln>
                          <a:noFill/>
                        </a:ln>
                        <a:solidFill>
                          <a:srgbClr val="000000"/>
                        </a:solidFill>
                        <a:effectLst/>
                        <a:latin typeface="Calibri" panose="020F0502020204030204" pitchFamily="34" charset="0"/>
                      </a:endParaRPr>
                    </a:p>
                  </a:txBody>
                  <a:tcPr marL="9525" marR="9525" marT="2476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R="0" indent="0" algn="ctr" rtl="0">
                        <a:lnSpc>
                          <a:spcPct val="119000"/>
                        </a:lnSpc>
                        <a:spcBef>
                          <a:spcPts val="0"/>
                        </a:spcBef>
                        <a:spcAft>
                          <a:spcPts val="0"/>
                        </a:spcAft>
                      </a:pPr>
                      <a:r>
                        <a:rPr lang="en-US" sz="1600" b="1" kern="1400">
                          <a:ln>
                            <a:noFill/>
                          </a:ln>
                          <a:solidFill>
                            <a:srgbClr val="000000"/>
                          </a:solidFill>
                          <a:effectLst/>
                          <a:latin typeface="Arial Narrow" panose="020B0606020202030204" pitchFamily="34" charset="0"/>
                        </a:rPr>
                        <a:t>High Plan</a:t>
                      </a:r>
                      <a:endParaRPr lang="en-US" sz="1100" kern="1400">
                        <a:ln>
                          <a:noFill/>
                        </a:ln>
                        <a:solidFill>
                          <a:srgbClr val="000000"/>
                        </a:solidFill>
                        <a:effectLst/>
                        <a:latin typeface="Calibri" panose="020F0502020204030204" pitchFamily="34" charset="0"/>
                      </a:endParaRPr>
                    </a:p>
                  </a:txBody>
                  <a:tcPr marL="9525" marR="9525" marT="2476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extLst>
                  <a:ext uri="{0D108BD9-81ED-4DB2-BD59-A6C34878D82A}">
                    <a16:rowId xmlns:a16="http://schemas.microsoft.com/office/drawing/2014/main" val="2173889873"/>
                  </a:ext>
                </a:extLst>
              </a:tr>
              <a:tr h="300698">
                <a:tc>
                  <a:txBody>
                    <a:bodyPr/>
                    <a:lstStyle/>
                    <a:p>
                      <a:pPr marL="54864" marR="0" indent="0" algn="l" rtl="0">
                        <a:lnSpc>
                          <a:spcPct val="119000"/>
                        </a:lnSpc>
                        <a:spcBef>
                          <a:spcPts val="0"/>
                        </a:spcBef>
                        <a:spcAft>
                          <a:spcPts val="0"/>
                        </a:spcAft>
                      </a:pPr>
                      <a:r>
                        <a:rPr lang="en-US" sz="1200" b="1" kern="1400" dirty="0">
                          <a:ln>
                            <a:noFill/>
                          </a:ln>
                          <a:solidFill>
                            <a:srgbClr val="000000"/>
                          </a:solidFill>
                          <a:effectLst/>
                          <a:latin typeface="Arial Narrow" panose="020B0606020202030204" pitchFamily="34" charset="0"/>
                        </a:rPr>
                        <a:t>Deductible </a:t>
                      </a:r>
                      <a:r>
                        <a:rPr lang="en-US" sz="1200" kern="1400" dirty="0">
                          <a:ln>
                            <a:noFill/>
                          </a:ln>
                          <a:solidFill>
                            <a:srgbClr val="000000"/>
                          </a:solidFill>
                          <a:effectLst/>
                          <a:latin typeface="Arial Narrow" panose="020B0606020202030204" pitchFamily="34" charset="0"/>
                        </a:rPr>
                        <a:t>(Individual / Family) </a:t>
                      </a:r>
                      <a:endParaRPr lang="en-US" sz="1100" kern="1400" dirty="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600"/>
                        </a:spcAft>
                      </a:pPr>
                      <a:r>
                        <a:rPr lang="en-US" sz="1200" kern="1400">
                          <a:ln>
                            <a:noFill/>
                          </a:ln>
                          <a:solidFill>
                            <a:srgbClr val="000000"/>
                          </a:solidFill>
                          <a:effectLst/>
                          <a:latin typeface="Arial Narrow" panose="020B0606020202030204" pitchFamily="34" charset="0"/>
                        </a:rPr>
                        <a:t>$50 / $150</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600"/>
                        </a:spcAft>
                      </a:pPr>
                      <a:r>
                        <a:rPr lang="en-US" sz="1200" kern="1400">
                          <a:ln>
                            <a:noFill/>
                          </a:ln>
                          <a:solidFill>
                            <a:srgbClr val="000000"/>
                          </a:solidFill>
                          <a:effectLst/>
                          <a:latin typeface="Arial Narrow" panose="020B0606020202030204" pitchFamily="34" charset="0"/>
                        </a:rPr>
                        <a:t>$50 / $150</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760729953"/>
                  </a:ext>
                </a:extLst>
              </a:tr>
              <a:tr h="238493">
                <a:tc gridSpan="3">
                  <a:txBody>
                    <a:bodyPr/>
                    <a:lstStyle/>
                    <a:p>
                      <a:pPr marL="54864" marR="0" indent="0" algn="l"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Coinsurance</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72791895"/>
                  </a:ext>
                </a:extLst>
              </a:tr>
              <a:tr h="841921">
                <a:tc>
                  <a:txBody>
                    <a:bodyPr/>
                    <a:lstStyle/>
                    <a:p>
                      <a:pPr marL="54864" marR="0" indent="0" algn="l" rtl="0">
                        <a:lnSpc>
                          <a:spcPct val="119000"/>
                        </a:lnSpc>
                        <a:spcBef>
                          <a:spcPts val="0"/>
                        </a:spcBef>
                        <a:spcAft>
                          <a:spcPts val="0"/>
                        </a:spcAft>
                      </a:pPr>
                      <a:r>
                        <a:rPr lang="en-US" sz="1200" b="1" kern="1400" dirty="0">
                          <a:ln>
                            <a:noFill/>
                          </a:ln>
                          <a:solidFill>
                            <a:srgbClr val="000000"/>
                          </a:solidFill>
                          <a:effectLst/>
                          <a:latin typeface="Arial Narrow" panose="020B0606020202030204" pitchFamily="34" charset="0"/>
                        </a:rPr>
                        <a:t>Preventive Services</a:t>
                      </a:r>
                      <a:endParaRPr lang="en-US" sz="1100" kern="1400" dirty="0">
                        <a:ln>
                          <a:noFill/>
                        </a:ln>
                        <a:solidFill>
                          <a:srgbClr val="000000"/>
                        </a:solidFill>
                        <a:effectLst/>
                        <a:latin typeface="Calibri" panose="020F0502020204030204" pitchFamily="34" charset="0"/>
                      </a:endParaRPr>
                    </a:p>
                    <a:p>
                      <a:pPr marL="5486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(Exams, bitewing x-rays, cleanings,  fluoride treatments (up to age 14),  space maintainers, sealants)</a:t>
                      </a:r>
                      <a:endParaRPr lang="en-US" sz="1100" kern="1400" dirty="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Covered in Full</a:t>
                      </a:r>
                      <a:endParaRPr lang="en-US" sz="1100" kern="140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Covered in Full</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85623674"/>
                  </a:ext>
                </a:extLst>
              </a:tr>
              <a:tr h="550202">
                <a:tc>
                  <a:txBody>
                    <a:bodyPr/>
                    <a:lstStyle/>
                    <a:p>
                      <a:pPr marL="54864" marR="0" indent="0" algn="l" rtl="0">
                        <a:lnSpc>
                          <a:spcPct val="119000"/>
                        </a:lnSpc>
                        <a:spcBef>
                          <a:spcPts val="0"/>
                        </a:spcBef>
                        <a:spcAft>
                          <a:spcPts val="0"/>
                        </a:spcAft>
                      </a:pPr>
                      <a:r>
                        <a:rPr lang="en-US" sz="1200" b="1" kern="1400">
                          <a:ln>
                            <a:noFill/>
                          </a:ln>
                          <a:solidFill>
                            <a:srgbClr val="231F20"/>
                          </a:solidFill>
                          <a:effectLst/>
                          <a:latin typeface="Arial Narrow" panose="020B0606020202030204" pitchFamily="34" charset="0"/>
                        </a:rPr>
                        <a:t>Basic Services </a:t>
                      </a:r>
                      <a:endParaRPr lang="en-US" sz="1100" kern="1400">
                        <a:ln>
                          <a:noFill/>
                        </a:ln>
                        <a:solidFill>
                          <a:srgbClr val="000000"/>
                        </a:solidFill>
                        <a:effectLst/>
                        <a:latin typeface="Calibri" panose="020F0502020204030204" pitchFamily="34" charset="0"/>
                      </a:endParaRPr>
                    </a:p>
                    <a:p>
                      <a:pPr marL="54864" marR="0" indent="0" algn="l" rtl="0">
                        <a:lnSpc>
                          <a:spcPct val="119000"/>
                        </a:lnSpc>
                        <a:spcBef>
                          <a:spcPts val="0"/>
                        </a:spcBef>
                        <a:spcAft>
                          <a:spcPts val="0"/>
                        </a:spcAft>
                      </a:pPr>
                      <a:r>
                        <a:rPr lang="en-US" sz="1200" kern="1400">
                          <a:ln>
                            <a:noFill/>
                          </a:ln>
                          <a:solidFill>
                            <a:srgbClr val="231F20"/>
                          </a:solidFill>
                          <a:effectLst/>
                          <a:latin typeface="Arial Narrow" panose="020B0606020202030204" pitchFamily="34" charset="0"/>
                        </a:rPr>
                        <a:t>(Fillings, periodontics, endodontics,    non-surgical extractions) </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20%</a:t>
                      </a:r>
                      <a:endParaRPr lang="en-US" sz="1100" kern="140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20%</a:t>
                      </a:r>
                      <a:endParaRPr lang="en-US" sz="11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Includes surgical  extractions</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672408803"/>
                  </a:ext>
                </a:extLst>
              </a:tr>
              <a:tr h="550202">
                <a:tc>
                  <a:txBody>
                    <a:bodyPr/>
                    <a:lstStyle/>
                    <a:p>
                      <a:pPr marL="54864" marR="0" indent="0" algn="l" rtl="0">
                        <a:lnSpc>
                          <a:spcPct val="119000"/>
                        </a:lnSpc>
                        <a:spcBef>
                          <a:spcPts val="0"/>
                        </a:spcBef>
                        <a:spcAft>
                          <a:spcPts val="0"/>
                        </a:spcAft>
                      </a:pPr>
                      <a:r>
                        <a:rPr lang="en-US" sz="1200" b="1" kern="1400">
                          <a:ln>
                            <a:noFill/>
                          </a:ln>
                          <a:solidFill>
                            <a:srgbClr val="231F20"/>
                          </a:solidFill>
                          <a:effectLst/>
                          <a:latin typeface="Arial Narrow" panose="020B0606020202030204" pitchFamily="34" charset="0"/>
                        </a:rPr>
                        <a:t>Major Services </a:t>
                      </a:r>
                      <a:endParaRPr lang="en-US" sz="1100" kern="1400">
                        <a:ln>
                          <a:noFill/>
                        </a:ln>
                        <a:solidFill>
                          <a:srgbClr val="000000"/>
                        </a:solidFill>
                        <a:effectLst/>
                        <a:latin typeface="Calibri" panose="020F0502020204030204" pitchFamily="34" charset="0"/>
                      </a:endParaRPr>
                    </a:p>
                    <a:p>
                      <a:pPr marL="54864" marR="0" indent="0" algn="l" rtl="0">
                        <a:lnSpc>
                          <a:spcPct val="119000"/>
                        </a:lnSpc>
                        <a:spcBef>
                          <a:spcPts val="0"/>
                        </a:spcBef>
                        <a:spcAft>
                          <a:spcPts val="0"/>
                        </a:spcAft>
                      </a:pPr>
                      <a:r>
                        <a:rPr lang="en-US" sz="1200" kern="1400">
                          <a:ln>
                            <a:noFill/>
                          </a:ln>
                          <a:solidFill>
                            <a:srgbClr val="231F20"/>
                          </a:solidFill>
                          <a:effectLst/>
                          <a:latin typeface="Arial Narrow" panose="020B0606020202030204" pitchFamily="34" charset="0"/>
                        </a:rPr>
                        <a:t>(Crowns, inlays, onlays, bridges,       dentures) </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67604229"/>
                  </a:ext>
                </a:extLst>
              </a:tr>
              <a:tr h="414058">
                <a:tc>
                  <a:txBody>
                    <a:bodyPr/>
                    <a:lstStyle/>
                    <a:p>
                      <a:pPr marL="54864" marR="0" indent="0" algn="l" rtl="0">
                        <a:lnSpc>
                          <a:spcPct val="119000"/>
                        </a:lnSpc>
                        <a:spcBef>
                          <a:spcPts val="0"/>
                        </a:spcBef>
                        <a:spcAft>
                          <a:spcPts val="0"/>
                        </a:spcAft>
                      </a:pPr>
                      <a:r>
                        <a:rPr lang="en-US" sz="1200" b="1" kern="1400">
                          <a:ln>
                            <a:noFill/>
                          </a:ln>
                          <a:solidFill>
                            <a:srgbClr val="231F20"/>
                          </a:solidFill>
                          <a:effectLst/>
                          <a:latin typeface="Arial Narrow" panose="020B0606020202030204" pitchFamily="34" charset="0"/>
                        </a:rPr>
                        <a:t>Orthodontia</a:t>
                      </a:r>
                      <a:endParaRPr lang="en-US" sz="1100" kern="1400">
                        <a:ln>
                          <a:noFill/>
                        </a:ln>
                        <a:solidFill>
                          <a:srgbClr val="000000"/>
                        </a:solidFill>
                        <a:effectLst/>
                        <a:latin typeface="Calibri" panose="020F0502020204030204" pitchFamily="34" charset="0"/>
                      </a:endParaRPr>
                    </a:p>
                    <a:p>
                      <a:pPr marL="54864" marR="0" indent="0" algn="l" rtl="0">
                        <a:lnSpc>
                          <a:spcPct val="119000"/>
                        </a:lnSpc>
                        <a:spcBef>
                          <a:spcPts val="0"/>
                        </a:spcBef>
                        <a:spcAft>
                          <a:spcPts val="0"/>
                        </a:spcAft>
                      </a:pPr>
                      <a:r>
                        <a:rPr lang="en-US" sz="1200" kern="1400">
                          <a:ln>
                            <a:noFill/>
                          </a:ln>
                          <a:solidFill>
                            <a:srgbClr val="231F20"/>
                          </a:solidFill>
                          <a:effectLst/>
                          <a:latin typeface="Arial Narrow" panose="020B0606020202030204" pitchFamily="34" charset="0"/>
                        </a:rPr>
                        <a:t>—for children through age 26</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100" kern="140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419305417"/>
                  </a:ext>
                </a:extLst>
              </a:tr>
              <a:tr h="266700">
                <a:tc gridSpan="3">
                  <a:txBody>
                    <a:bodyPr/>
                    <a:lstStyle/>
                    <a:p>
                      <a:pPr marL="54864" marR="0" indent="0" algn="l" rtl="0">
                        <a:lnSpc>
                          <a:spcPct val="119000"/>
                        </a:lnSpc>
                        <a:spcBef>
                          <a:spcPts val="0"/>
                        </a:spcBef>
                        <a:spcAft>
                          <a:spcPts val="0"/>
                        </a:spcAft>
                      </a:pPr>
                      <a:r>
                        <a:rPr lang="en-US" sz="1200" b="1" kern="1400" dirty="0">
                          <a:ln>
                            <a:noFill/>
                          </a:ln>
                          <a:solidFill>
                            <a:srgbClr val="FFFFFF"/>
                          </a:solidFill>
                          <a:effectLst/>
                          <a:latin typeface="Arial Narrow" panose="020B0606020202030204" pitchFamily="34" charset="0"/>
                        </a:rPr>
                        <a:t>Benefit Maximum </a:t>
                      </a:r>
                      <a:endParaRPr lang="en-US" sz="1100" kern="1400" dirty="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3946675"/>
                  </a:ext>
                </a:extLst>
              </a:tr>
              <a:tr h="251943">
                <a:tc>
                  <a:txBody>
                    <a:bodyPr/>
                    <a:lstStyle/>
                    <a:p>
                      <a:pPr marL="54864" marR="0" indent="0" algn="l" rtl="0">
                        <a:lnSpc>
                          <a:spcPct val="119000"/>
                        </a:lnSpc>
                        <a:spcBef>
                          <a:spcPts val="0"/>
                        </a:spcBef>
                        <a:spcAft>
                          <a:spcPts val="0"/>
                        </a:spcAft>
                      </a:pPr>
                      <a:r>
                        <a:rPr lang="en-US" sz="1200" kern="1400">
                          <a:ln>
                            <a:noFill/>
                          </a:ln>
                          <a:solidFill>
                            <a:srgbClr val="231F20"/>
                          </a:solidFill>
                          <a:effectLst/>
                          <a:latin typeface="Arial Narrow" panose="020B0606020202030204" pitchFamily="34" charset="0"/>
                        </a:rPr>
                        <a:t>Per Individual Per Year</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$1,000</a:t>
                      </a:r>
                      <a:endParaRPr lang="en-US" sz="1100" kern="140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$1,500 + Rollover</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160577307"/>
                  </a:ext>
                </a:extLst>
              </a:tr>
              <a:tr h="271450">
                <a:tc>
                  <a:txBody>
                    <a:bodyPr/>
                    <a:lstStyle/>
                    <a:p>
                      <a:pPr marL="5486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Orthodontia Lifetime Max</a:t>
                      </a:r>
                      <a:endParaRPr lang="en-US" sz="1100" kern="1400" dirty="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Applicable</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$1,500</a:t>
                      </a:r>
                      <a:endParaRPr lang="en-US" sz="1100" kern="1400" dirty="0">
                        <a:ln>
                          <a:noFill/>
                        </a:ln>
                        <a:solidFill>
                          <a:srgbClr val="000000"/>
                        </a:solidFill>
                        <a:effectLst/>
                        <a:latin typeface="Calibri" panose="020F0502020204030204" pitchFamily="34" charset="0"/>
                      </a:endParaRPr>
                    </a:p>
                  </a:txBody>
                  <a:tcPr marL="9525" marR="9525" marT="952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075554679"/>
                  </a:ext>
                </a:extLst>
              </a:tr>
            </a:tbl>
          </a:graphicData>
        </a:graphic>
      </p:graphicFrame>
      <p:graphicFrame>
        <p:nvGraphicFramePr>
          <p:cNvPr id="11" name="Table 10">
            <a:extLst>
              <a:ext uri="{FF2B5EF4-FFF2-40B4-BE49-F238E27FC236}">
                <a16:creationId xmlns:a16="http://schemas.microsoft.com/office/drawing/2014/main" id="{0B964E62-3637-32E7-750C-0835BBB76F4C}"/>
              </a:ext>
            </a:extLst>
          </p:cNvPr>
          <p:cNvGraphicFramePr>
            <a:graphicFrameLocks noGrp="1"/>
          </p:cNvGraphicFramePr>
          <p:nvPr>
            <p:extLst>
              <p:ext uri="{D42A27DB-BD31-4B8C-83A1-F6EECF244321}">
                <p14:modId xmlns:p14="http://schemas.microsoft.com/office/powerpoint/2010/main" val="3289529923"/>
              </p:ext>
            </p:extLst>
          </p:nvPr>
        </p:nvGraphicFramePr>
        <p:xfrm>
          <a:off x="5400138" y="1525932"/>
          <a:ext cx="3115212" cy="1935112"/>
        </p:xfrm>
        <a:graphic>
          <a:graphicData uri="http://schemas.openxmlformats.org/drawingml/2006/table">
            <a:tbl>
              <a:tblPr/>
              <a:tblGrid>
                <a:gridCol w="1438953">
                  <a:extLst>
                    <a:ext uri="{9D8B030D-6E8A-4147-A177-3AD203B41FA5}">
                      <a16:colId xmlns:a16="http://schemas.microsoft.com/office/drawing/2014/main" val="1762946195"/>
                    </a:ext>
                  </a:extLst>
                </a:gridCol>
                <a:gridCol w="872702">
                  <a:extLst>
                    <a:ext uri="{9D8B030D-6E8A-4147-A177-3AD203B41FA5}">
                      <a16:colId xmlns:a16="http://schemas.microsoft.com/office/drawing/2014/main" val="3390641827"/>
                    </a:ext>
                  </a:extLst>
                </a:gridCol>
                <a:gridCol w="803557">
                  <a:extLst>
                    <a:ext uri="{9D8B030D-6E8A-4147-A177-3AD203B41FA5}">
                      <a16:colId xmlns:a16="http://schemas.microsoft.com/office/drawing/2014/main" val="4039307749"/>
                    </a:ext>
                  </a:extLst>
                </a:gridCol>
              </a:tblGrid>
              <a:tr h="290779">
                <a:tc gridSpan="3">
                  <a:txBody>
                    <a:bodyPr/>
                    <a:lstStyle/>
                    <a:p>
                      <a:pPr marL="91440" marR="0" indent="0" algn="ctr"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Dental Bi-Weekly Payroll Rates</a:t>
                      </a:r>
                      <a:endParaRPr lang="en-US" sz="1100" kern="1400" dirty="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17818413"/>
                  </a:ext>
                </a:extLst>
              </a:tr>
              <a:tr h="279375">
                <a:tc>
                  <a:txBody>
                    <a:bodyPr/>
                    <a:lstStyle/>
                    <a:p>
                      <a:pPr marR="0" indent="0" algn="l" rtl="0">
                        <a:lnSpc>
                          <a:spcPct val="119000"/>
                        </a:lnSpc>
                        <a:spcBef>
                          <a:spcPts val="0"/>
                        </a:spcBef>
                        <a:spcAft>
                          <a:spcPts val="0"/>
                        </a:spcAft>
                      </a:pPr>
                      <a:r>
                        <a:rPr lang="en-US" sz="2400" kern="1400" dirty="0">
                          <a:ln>
                            <a:noFill/>
                          </a:ln>
                          <a:solidFill>
                            <a:srgbClr val="000000"/>
                          </a:solidFill>
                          <a:effectLst/>
                          <a:latin typeface="Arial" panose="020B0604020202020204" pitchFamily="34" charset="0"/>
                        </a:rPr>
                        <a:t> </a:t>
                      </a:r>
                      <a:endParaRPr lang="en-US" sz="1100" kern="1400" dirty="0">
                        <a:ln>
                          <a:noFill/>
                        </a:ln>
                        <a:solidFill>
                          <a:srgbClr val="000000"/>
                        </a:solidFill>
                        <a:effectLst/>
                        <a:latin typeface="Calibri" panose="020F0502020204030204" pitchFamily="34" charset="0"/>
                      </a:endParaRPr>
                    </a:p>
                  </a:txBody>
                  <a:tcPr marL="9525" marR="9525" marT="381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400" b="1" kern="1400" dirty="0">
                          <a:ln>
                            <a:noFill/>
                          </a:ln>
                          <a:solidFill>
                            <a:srgbClr val="FFFFFF"/>
                          </a:solidFill>
                          <a:effectLst/>
                          <a:latin typeface="Arial Narrow" panose="020B0606020202030204" pitchFamily="34" charset="0"/>
                        </a:rPr>
                        <a:t>Low Plan</a:t>
                      </a:r>
                      <a:endParaRPr lang="en-US" sz="1100" kern="1400" dirty="0">
                        <a:ln>
                          <a:noFill/>
                        </a:ln>
                        <a:solidFill>
                          <a:srgbClr val="000000"/>
                        </a:solidFill>
                        <a:effectLst/>
                        <a:latin typeface="Calibri" panose="020F0502020204030204" pitchFamily="34" charset="0"/>
                      </a:endParaRPr>
                    </a:p>
                  </a:txBody>
                  <a:tcPr marL="9525" marR="9525" marT="2730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400" b="1" kern="1400">
                          <a:ln>
                            <a:noFill/>
                          </a:ln>
                          <a:solidFill>
                            <a:srgbClr val="FFFFFF"/>
                          </a:solidFill>
                          <a:effectLst/>
                          <a:latin typeface="Arial Narrow" panose="020B0606020202030204" pitchFamily="34" charset="0"/>
                        </a:rPr>
                        <a:t>High Plan</a:t>
                      </a:r>
                      <a:endParaRPr lang="en-US" sz="1100" kern="1400">
                        <a:ln>
                          <a:noFill/>
                        </a:ln>
                        <a:solidFill>
                          <a:srgbClr val="000000"/>
                        </a:solidFill>
                        <a:effectLst/>
                        <a:latin typeface="Calibri" panose="020F0502020204030204" pitchFamily="34" charset="0"/>
                      </a:endParaRPr>
                    </a:p>
                  </a:txBody>
                  <a:tcPr marL="9525" marR="9525" marT="2730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extLst>
                  <a:ext uri="{0D108BD9-81ED-4DB2-BD59-A6C34878D82A}">
                    <a16:rowId xmlns:a16="http://schemas.microsoft.com/office/drawing/2014/main" val="1405746915"/>
                  </a:ext>
                </a:extLst>
              </a:tr>
              <a:tr h="306412">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$8.62</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$15.06</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49721516"/>
                  </a:ext>
                </a:extLst>
              </a:tr>
              <a:tr h="246139">
                <a:tc>
                  <a:txBody>
                    <a:bodyPr/>
                    <a:lstStyle/>
                    <a:p>
                      <a:pPr marL="5486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Employee + Spouse</a:t>
                      </a:r>
                      <a:endParaRPr lang="en-US" sz="1100" kern="1400" dirty="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$19.78</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$28.40</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499045668"/>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Child(ren)</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$21.92</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$42.65</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867973964"/>
                  </a:ext>
                </a:extLst>
              </a:tr>
              <a:tr h="25248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Family</a:t>
                      </a:r>
                      <a:endParaRPr lang="en-US" sz="1100" kern="140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$33.46</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$60.16</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137513785"/>
                  </a:ext>
                </a:extLst>
              </a:tr>
            </a:tbl>
          </a:graphicData>
        </a:graphic>
      </p:graphicFrame>
      <p:pic>
        <p:nvPicPr>
          <p:cNvPr id="5" name="Picture 4">
            <a:extLst>
              <a:ext uri="{FF2B5EF4-FFF2-40B4-BE49-F238E27FC236}">
                <a16:creationId xmlns:a16="http://schemas.microsoft.com/office/drawing/2014/main" id="{7853AECA-6FC9-C2DA-E476-BE15037A6099}"/>
              </a:ext>
            </a:extLst>
          </p:cNvPr>
          <p:cNvPicPr>
            <a:picLocks noChangeAspect="1"/>
          </p:cNvPicPr>
          <p:nvPr/>
        </p:nvPicPr>
        <p:blipFill>
          <a:blip r:embed="rId2"/>
          <a:stretch>
            <a:fillRect/>
          </a:stretch>
        </p:blipFill>
        <p:spPr>
          <a:xfrm>
            <a:off x="6267819" y="285937"/>
            <a:ext cx="2456901" cy="664522"/>
          </a:xfrm>
          <a:prstGeom prst="rect">
            <a:avLst/>
          </a:prstGeom>
        </p:spPr>
      </p:pic>
    </p:spTree>
    <p:extLst>
      <p:ext uri="{BB962C8B-B14F-4D97-AF65-F5344CB8AC3E}">
        <p14:creationId xmlns:p14="http://schemas.microsoft.com/office/powerpoint/2010/main" val="2236554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1726A6-F745-498D-9982-BD8A08D485D9}"/>
              </a:ext>
            </a:extLst>
          </p:cNvPr>
          <p:cNvSpPr>
            <a:spLocks noGrp="1"/>
          </p:cNvSpPr>
          <p:nvPr>
            <p:ph type="ctrTitle"/>
          </p:nvPr>
        </p:nvSpPr>
        <p:spPr/>
        <p:txBody>
          <a:bodyPr/>
          <a:lstStyle/>
          <a:p>
            <a:r>
              <a:rPr lang="en-US" dirty="0">
                <a:solidFill>
                  <a:srgbClr val="002F5E"/>
                </a:solidFill>
              </a:rPr>
              <a:t>VISION COVERAGE &amp; RATES</a:t>
            </a:r>
          </a:p>
        </p:txBody>
      </p:sp>
    </p:spTree>
    <p:extLst>
      <p:ext uri="{BB962C8B-B14F-4D97-AF65-F5344CB8AC3E}">
        <p14:creationId xmlns:p14="http://schemas.microsoft.com/office/powerpoint/2010/main" val="3737679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190C-6EAA-43FB-A784-F97ECEDC9AE0}"/>
              </a:ext>
            </a:extLst>
          </p:cNvPr>
          <p:cNvSpPr>
            <a:spLocks noGrp="1"/>
          </p:cNvSpPr>
          <p:nvPr>
            <p:ph type="title"/>
          </p:nvPr>
        </p:nvSpPr>
        <p:spPr>
          <a:xfrm>
            <a:off x="628650" y="338951"/>
            <a:ext cx="7886700" cy="506142"/>
          </a:xfrm>
        </p:spPr>
        <p:txBody>
          <a:bodyPr>
            <a:normAutofit/>
          </a:bodyPr>
          <a:lstStyle/>
          <a:p>
            <a:r>
              <a:rPr lang="en-US" dirty="0"/>
              <a:t>VISION PLAN HIGHLIGHTS</a:t>
            </a:r>
          </a:p>
        </p:txBody>
      </p:sp>
      <p:sp>
        <p:nvSpPr>
          <p:cNvPr id="8" name="Slide Number Placeholder 7">
            <a:extLst>
              <a:ext uri="{FF2B5EF4-FFF2-40B4-BE49-F238E27FC236}">
                <a16:creationId xmlns:a16="http://schemas.microsoft.com/office/drawing/2014/main" id="{43B627D1-9898-4B9C-8200-670D9FE5A9F6}"/>
              </a:ext>
            </a:extLst>
          </p:cNvPr>
          <p:cNvSpPr>
            <a:spLocks noGrp="1"/>
          </p:cNvSpPr>
          <p:nvPr>
            <p:ph type="sldNum" sz="quarter" idx="12"/>
          </p:nvPr>
        </p:nvSpPr>
        <p:spPr/>
        <p:txBody>
          <a:bodyPr/>
          <a:lstStyle/>
          <a:p>
            <a:fld id="{02266A82-7052-4F19-AA33-DE09AC459DCD}" type="slidenum">
              <a:rPr lang="en-US" sz="900" smtClean="0"/>
              <a:pPr/>
              <a:t>18</a:t>
            </a:fld>
            <a:endParaRPr lang="en-US" sz="900" dirty="0"/>
          </a:p>
        </p:txBody>
      </p:sp>
      <p:pic>
        <p:nvPicPr>
          <p:cNvPr id="7" name="Picture 6" descr="Icon&#10;&#10;Description automatically generated">
            <a:extLst>
              <a:ext uri="{FF2B5EF4-FFF2-40B4-BE49-F238E27FC236}">
                <a16:creationId xmlns:a16="http://schemas.microsoft.com/office/drawing/2014/main" id="{C3A227B6-5240-BFF7-C3D5-DE502EE39D3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0409" y="1085339"/>
            <a:ext cx="2413591" cy="2250782"/>
          </a:xfrm>
          <a:prstGeom prst="rect">
            <a:avLst/>
          </a:prstGeom>
        </p:spPr>
      </p:pic>
      <p:sp>
        <p:nvSpPr>
          <p:cNvPr id="10" name="Control 2">
            <a:extLst>
              <a:ext uri="{FF2B5EF4-FFF2-40B4-BE49-F238E27FC236}">
                <a16:creationId xmlns:a16="http://schemas.microsoft.com/office/drawing/2014/main" id="{3A1E88A1-F090-BBE4-A898-E34C616E7E76}"/>
              </a:ext>
            </a:extLst>
          </p:cNvPr>
          <p:cNvSpPr>
            <a:spLocks noChangeArrowheads="1" noChangeShapeType="1"/>
          </p:cNvSpPr>
          <p:nvPr/>
        </p:nvSpPr>
        <p:spPr bwMode="auto">
          <a:xfrm>
            <a:off x="1313112" y="7851028"/>
            <a:ext cx="4835525" cy="3051175"/>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2" name="Control 3">
            <a:extLst>
              <a:ext uri="{FF2B5EF4-FFF2-40B4-BE49-F238E27FC236}">
                <a16:creationId xmlns:a16="http://schemas.microsoft.com/office/drawing/2014/main" id="{F1E0854E-FD43-422A-28B6-AC62ECB39DDE}"/>
              </a:ext>
            </a:extLst>
          </p:cNvPr>
          <p:cNvSpPr>
            <a:spLocks noChangeArrowheads="1" noChangeShapeType="1"/>
          </p:cNvSpPr>
          <p:nvPr/>
        </p:nvSpPr>
        <p:spPr bwMode="auto">
          <a:xfrm>
            <a:off x="7433783" y="12503237"/>
            <a:ext cx="2046287" cy="1065213"/>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0CB8CA98-4CF8-10DB-B388-2EFF9855D276}"/>
              </a:ext>
            </a:extLst>
          </p:cNvPr>
          <p:cNvGraphicFramePr>
            <a:graphicFrameLocks noGrp="1"/>
          </p:cNvGraphicFramePr>
          <p:nvPr>
            <p:extLst>
              <p:ext uri="{D42A27DB-BD31-4B8C-83A1-F6EECF244321}">
                <p14:modId xmlns:p14="http://schemas.microsoft.com/office/powerpoint/2010/main" val="486234819"/>
              </p:ext>
            </p:extLst>
          </p:nvPr>
        </p:nvGraphicFramePr>
        <p:xfrm>
          <a:off x="367189" y="1427091"/>
          <a:ext cx="4653639" cy="3991726"/>
        </p:xfrm>
        <a:graphic>
          <a:graphicData uri="http://schemas.openxmlformats.org/drawingml/2006/table">
            <a:tbl>
              <a:tblPr/>
              <a:tblGrid>
                <a:gridCol w="1775748">
                  <a:extLst>
                    <a:ext uri="{9D8B030D-6E8A-4147-A177-3AD203B41FA5}">
                      <a16:colId xmlns:a16="http://schemas.microsoft.com/office/drawing/2014/main" val="3463492568"/>
                    </a:ext>
                  </a:extLst>
                </a:gridCol>
                <a:gridCol w="1497312">
                  <a:extLst>
                    <a:ext uri="{9D8B030D-6E8A-4147-A177-3AD203B41FA5}">
                      <a16:colId xmlns:a16="http://schemas.microsoft.com/office/drawing/2014/main" val="2321383379"/>
                    </a:ext>
                  </a:extLst>
                </a:gridCol>
                <a:gridCol w="1380579">
                  <a:extLst>
                    <a:ext uri="{9D8B030D-6E8A-4147-A177-3AD203B41FA5}">
                      <a16:colId xmlns:a16="http://schemas.microsoft.com/office/drawing/2014/main" val="1143447660"/>
                    </a:ext>
                  </a:extLst>
                </a:gridCol>
              </a:tblGrid>
              <a:tr h="396088">
                <a:tc>
                  <a:txBody>
                    <a:bodyPr/>
                    <a:lstStyle/>
                    <a:p>
                      <a:pPr marL="57150" marR="9525" indent="0" algn="l"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Key Vision Benefits</a:t>
                      </a:r>
                      <a:endParaRPr lang="en-US" sz="1100" kern="1400" dirty="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L="57150" marR="9525" indent="0" algn="ctr" rtl="0">
                        <a:lnSpc>
                          <a:spcPct val="119000"/>
                        </a:lnSpc>
                        <a:spcBef>
                          <a:spcPts val="0"/>
                        </a:spcBef>
                        <a:spcAft>
                          <a:spcPts val="0"/>
                        </a:spcAft>
                      </a:pPr>
                      <a:r>
                        <a:rPr lang="en-US" sz="1600" b="1" kern="1400">
                          <a:ln>
                            <a:noFill/>
                          </a:ln>
                          <a:solidFill>
                            <a:srgbClr val="000000"/>
                          </a:solidFill>
                          <a:effectLst/>
                          <a:latin typeface="Arial Narrow" panose="020B0606020202030204" pitchFamily="34" charset="0"/>
                        </a:rPr>
                        <a:t>In-Network</a:t>
                      </a:r>
                      <a:endParaRPr lang="en-US" sz="1100" kern="140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L="57150" marR="9525" indent="0" algn="ctr" rtl="0">
                        <a:lnSpc>
                          <a:spcPct val="119000"/>
                        </a:lnSpc>
                        <a:spcBef>
                          <a:spcPts val="0"/>
                        </a:spcBef>
                        <a:spcAft>
                          <a:spcPts val="0"/>
                        </a:spcAft>
                      </a:pPr>
                      <a:r>
                        <a:rPr lang="en-US" sz="1600" b="1" kern="1400">
                          <a:ln>
                            <a:noFill/>
                          </a:ln>
                          <a:solidFill>
                            <a:srgbClr val="000000"/>
                          </a:solidFill>
                          <a:effectLst/>
                          <a:latin typeface="Arial Narrow" panose="020B0606020202030204" pitchFamily="34" charset="0"/>
                        </a:rPr>
                        <a:t>Out-of-Network </a:t>
                      </a:r>
                      <a:endParaRPr lang="en-US" sz="1100" kern="1400">
                        <a:ln>
                          <a:noFill/>
                        </a:ln>
                        <a:solidFill>
                          <a:srgbClr val="000000"/>
                        </a:solidFill>
                        <a:effectLst/>
                        <a:latin typeface="Calibri" panose="020F0502020204030204" pitchFamily="34" charset="0"/>
                      </a:endParaRPr>
                    </a:p>
                    <a:p>
                      <a:pPr marL="57150" marR="9525" indent="0" algn="ctr" rtl="0">
                        <a:lnSpc>
                          <a:spcPct val="119000"/>
                        </a:lnSpc>
                        <a:spcBef>
                          <a:spcPts val="0"/>
                        </a:spcBef>
                        <a:spcAft>
                          <a:spcPts val="0"/>
                        </a:spcAft>
                      </a:pPr>
                      <a:r>
                        <a:rPr lang="en-US" sz="1600" b="1" kern="1400">
                          <a:ln>
                            <a:noFill/>
                          </a:ln>
                          <a:solidFill>
                            <a:srgbClr val="000000"/>
                          </a:solidFill>
                          <a:effectLst/>
                          <a:latin typeface="Arial Narrow" panose="020B0606020202030204" pitchFamily="34" charset="0"/>
                        </a:rPr>
                        <a:t>Reimbursement</a:t>
                      </a:r>
                      <a:endParaRPr lang="en-US" sz="1100" kern="1400">
                        <a:ln>
                          <a:noFill/>
                        </a:ln>
                        <a:solidFill>
                          <a:srgbClr val="000000"/>
                        </a:solidFill>
                        <a:effectLs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extLst>
                  <a:ext uri="{0D108BD9-81ED-4DB2-BD59-A6C34878D82A}">
                    <a16:rowId xmlns:a16="http://schemas.microsoft.com/office/drawing/2014/main" val="387252267"/>
                  </a:ext>
                </a:extLst>
              </a:tr>
              <a:tr h="370650">
                <a:tc>
                  <a:txBody>
                    <a:bodyPr/>
                    <a:lstStyle/>
                    <a:p>
                      <a:pPr marL="57150" marR="9525" indent="0" algn="l" rtl="0">
                        <a:lnSpc>
                          <a:spcPct val="119000"/>
                        </a:lnSpc>
                        <a:spcBef>
                          <a:spcPts val="0"/>
                        </a:spcBef>
                        <a:spcAft>
                          <a:spcPts val="0"/>
                        </a:spcAft>
                      </a:pPr>
                      <a:r>
                        <a:rPr lang="en-US" sz="1200" b="1" kern="1400">
                          <a:ln>
                            <a:noFill/>
                          </a:ln>
                          <a:solidFill>
                            <a:srgbClr val="000000"/>
                          </a:solidFill>
                          <a:effectLst/>
                          <a:latin typeface="Arial Narrow" panose="020B0606020202030204" pitchFamily="34" charset="0"/>
                        </a:rPr>
                        <a:t>Exam </a:t>
                      </a:r>
                      <a:endParaRPr lang="en-US" sz="1100" kern="140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(once every 12  months)</a:t>
                      </a:r>
                      <a:endParaRPr lang="en-US" sz="1100" kern="1400">
                        <a:ln>
                          <a:noFill/>
                        </a:ln>
                        <a:solidFill>
                          <a:srgbClr val="000000"/>
                        </a:solidFill>
                        <a:effectLst/>
                        <a:latin typeface="Calibri" panose="020F0502020204030204" pitchFamily="34" charset="0"/>
                      </a:endParaRPr>
                    </a:p>
                  </a:txBody>
                  <a:tcPr marL="9525" marR="9525" marT="285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$10</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$37</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98126057"/>
                  </a:ext>
                </a:extLst>
              </a:tr>
              <a:tr h="375780">
                <a:tc gridSpan="3">
                  <a:txBody>
                    <a:bodyPr/>
                    <a:lstStyle/>
                    <a:p>
                      <a:pPr marL="57150" marR="9525" indent="0" algn="l" rtl="0">
                        <a:lnSpc>
                          <a:spcPct val="119000"/>
                        </a:lnSpc>
                        <a:spcBef>
                          <a:spcPts val="0"/>
                        </a:spcBef>
                        <a:spcAft>
                          <a:spcPts val="0"/>
                        </a:spcAft>
                      </a:pPr>
                      <a:r>
                        <a:rPr lang="en-US" sz="1200" b="1" kern="1400" dirty="0">
                          <a:ln>
                            <a:noFill/>
                          </a:ln>
                          <a:solidFill>
                            <a:srgbClr val="FFFFFF"/>
                          </a:solidFill>
                          <a:effectLst/>
                          <a:latin typeface="Arial Narrow" panose="020B0606020202030204" pitchFamily="34" charset="0"/>
                        </a:rPr>
                        <a:t>Prescription Glasses </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FFFFFF"/>
                          </a:solidFill>
                          <a:effectLst/>
                          <a:latin typeface="Arial Narrow" panose="020B0606020202030204" pitchFamily="34" charset="0"/>
                        </a:rPr>
                        <a:t>(once every 12  months for lenses; every 24 months for frames)</a:t>
                      </a:r>
                      <a:endParaRPr lang="en-US" sz="1100" kern="1400" dirty="0">
                        <a:ln>
                          <a:noFill/>
                        </a:ln>
                        <a:solidFill>
                          <a:srgbClr val="000000"/>
                        </a:solidFill>
                        <a:effectLst/>
                        <a:latin typeface="Calibri" panose="020F0502020204030204" pitchFamily="34" charset="0"/>
                      </a:endParaRPr>
                    </a:p>
                  </a:txBody>
                  <a:tcPr marL="9525" marR="9525" marT="2857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hMerge="1">
                  <a:txBody>
                    <a:bodyPr/>
                    <a:lstStyle/>
                    <a:p>
                      <a:endParaRPr lang="en-US"/>
                    </a:p>
                  </a:txBody>
                  <a:tcP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tcPr>
                </a:tc>
                <a:tc hMerge="1">
                  <a:txBody>
                    <a:bodyPr/>
                    <a:lstStyle/>
                    <a:p>
                      <a:pPr marL="57150" marR="9525" indent="0" algn="l" rtl="0">
                        <a:lnSpc>
                          <a:spcPct val="119000"/>
                        </a:lnSpc>
                        <a:spcBef>
                          <a:spcPts val="0"/>
                        </a:spcBef>
                        <a:spcAft>
                          <a:spcPts val="0"/>
                        </a:spcAft>
                      </a:pPr>
                      <a:endParaRPr lang="en-US" sz="1100" kern="1400" dirty="0">
                        <a:ln>
                          <a:noFill/>
                        </a:ln>
                        <a:solidFill>
                          <a:srgbClr val="000000"/>
                        </a:solidFill>
                        <a:effectLst/>
                        <a:latin typeface="Calibri" panose="020F0502020204030204" pitchFamily="34" charset="0"/>
                      </a:endParaRPr>
                    </a:p>
                  </a:txBody>
                  <a:tcPr marL="9525" marR="9525" marT="2857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solidFill>
                      <a:srgbClr val="454546"/>
                    </a:solidFill>
                  </a:tcPr>
                </a:tc>
                <a:extLst>
                  <a:ext uri="{0D108BD9-81ED-4DB2-BD59-A6C34878D82A}">
                    <a16:rowId xmlns:a16="http://schemas.microsoft.com/office/drawing/2014/main" val="1683670882"/>
                  </a:ext>
                </a:extLst>
              </a:tr>
              <a:tr h="179045">
                <a:tc>
                  <a:txBody>
                    <a:bodyPr/>
                    <a:lstStyle/>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Frame</a:t>
                      </a:r>
                      <a:endParaRPr lang="en-US" sz="1100" kern="1400" dirty="0">
                        <a:ln>
                          <a:noFill/>
                        </a:ln>
                        <a:solidFill>
                          <a:srgbClr val="000000"/>
                        </a:solidFill>
                        <a:effectLst/>
                        <a:latin typeface="Calibri" panose="020F0502020204030204" pitchFamily="34" charset="0"/>
                      </a:endParaRPr>
                    </a:p>
                  </a:txBody>
                  <a:tcPr marL="9525" marR="9525" marT="13322"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L="57150" marR="9525"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$0, $130 Allowance</a:t>
                      </a:r>
                      <a:endParaRPr lang="en-US" sz="1100" kern="140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FFFFFF"/>
                      </a:solidFill>
                      <a:prstDash val="solid"/>
                      <a:round/>
                      <a:headEnd type="none" w="med" len="med"/>
                      <a:tailEnd type="none" w="med" len="med"/>
                    </a:lnB>
                    <a:solidFill>
                      <a:srgbClr val="F3F3F3"/>
                    </a:solidFill>
                  </a:tcPr>
                </a:tc>
                <a:tc>
                  <a:txBody>
                    <a:bodyPr/>
                    <a:lstStyle/>
                    <a:p>
                      <a:pPr marL="57150" marR="9525"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Up to $58</a:t>
                      </a:r>
                      <a:endParaRPr lang="en-US" sz="1100" kern="140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582599483"/>
                  </a:ext>
                </a:extLst>
              </a:tr>
              <a:tr h="817804">
                <a:tc>
                  <a:txBody>
                    <a:bodyPr/>
                    <a:lstStyle/>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Lenses</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    Single</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    Bifocal</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    Trifocal</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231F20"/>
                          </a:solidFill>
                          <a:effectLst/>
                          <a:latin typeface="Arial Narrow" panose="020B0606020202030204" pitchFamily="34" charset="0"/>
                        </a:rPr>
                        <a:t>    Lenticular</a:t>
                      </a:r>
                      <a:endParaRPr lang="en-US" sz="1100" kern="1400" dirty="0">
                        <a:ln>
                          <a:noFill/>
                        </a:ln>
                        <a:solidFill>
                          <a:srgbClr val="000000"/>
                        </a:solidFill>
                        <a:effectLst/>
                        <a:latin typeface="Calibri" panose="020F0502020204030204" pitchFamily="34" charset="0"/>
                      </a:endParaRPr>
                    </a:p>
                  </a:txBody>
                  <a:tcPr marL="9525" marR="9525" marT="508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$25 Copay</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a:t>
                      </a:r>
                      <a:endParaRPr lang="en-US" sz="1100" kern="1400" dirty="0">
                        <a:ln>
                          <a:noFill/>
                        </a:ln>
                        <a:solidFill>
                          <a:srgbClr val="000000"/>
                        </a:solidFill>
                        <a:effectLst/>
                        <a:latin typeface="Calibri" panose="020F0502020204030204" pitchFamily="34" charset="0"/>
                      </a:endParaRPr>
                    </a:p>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$20</a:t>
                      </a:r>
                      <a:endParaRPr lang="en-US" sz="1100" kern="1400" dirty="0">
                        <a:ln>
                          <a:noFill/>
                        </a:ln>
                        <a:solidFill>
                          <a:srgbClr val="000000"/>
                        </a:solidFill>
                        <a:effectLst/>
                        <a:latin typeface="Calibri" panose="020F0502020204030204" pitchFamily="34" charset="0"/>
                      </a:endParaRPr>
                    </a:p>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$36</a:t>
                      </a:r>
                      <a:endParaRPr lang="en-US" sz="1100" kern="1400" dirty="0">
                        <a:ln>
                          <a:noFill/>
                        </a:ln>
                        <a:solidFill>
                          <a:srgbClr val="000000"/>
                        </a:solidFill>
                        <a:effectLst/>
                        <a:latin typeface="Calibri" panose="020F0502020204030204" pitchFamily="34" charset="0"/>
                      </a:endParaRPr>
                    </a:p>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$64</a:t>
                      </a:r>
                      <a:endParaRPr lang="en-US" sz="1100" kern="1400" dirty="0">
                        <a:ln>
                          <a:noFill/>
                        </a:ln>
                        <a:solidFill>
                          <a:srgbClr val="000000"/>
                        </a:solidFill>
                        <a:effectLst/>
                        <a:latin typeface="Calibri" panose="020F0502020204030204" pitchFamily="34" charset="0"/>
                      </a:endParaRPr>
                    </a:p>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$64</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136044069"/>
                  </a:ext>
                </a:extLst>
              </a:tr>
              <a:tr h="409575">
                <a:tc gridSpan="3">
                  <a:txBody>
                    <a:bodyPr/>
                    <a:lstStyle/>
                    <a:p>
                      <a:pPr marL="57150" marR="9525" indent="0" algn="l" rtl="0">
                        <a:lnSpc>
                          <a:spcPct val="119000"/>
                        </a:lnSpc>
                        <a:spcBef>
                          <a:spcPts val="0"/>
                        </a:spcBef>
                        <a:spcAft>
                          <a:spcPts val="0"/>
                        </a:spcAft>
                      </a:pPr>
                      <a:r>
                        <a:rPr lang="en-US" sz="1200" b="1" kern="1400" dirty="0">
                          <a:ln>
                            <a:noFill/>
                          </a:ln>
                          <a:solidFill>
                            <a:srgbClr val="FFFFFF"/>
                          </a:solidFill>
                          <a:effectLst/>
                          <a:latin typeface="Arial Narrow" panose="020B0606020202030204" pitchFamily="34" charset="0"/>
                        </a:rPr>
                        <a:t>Contact Lenses</a:t>
                      </a:r>
                      <a:r>
                        <a:rPr lang="en-US" sz="1200" kern="1400" dirty="0">
                          <a:ln>
                            <a:noFill/>
                          </a:ln>
                          <a:solidFill>
                            <a:srgbClr val="FFFFFF"/>
                          </a:solidFill>
                          <a:effectLst/>
                          <a:latin typeface="Arial Narrow" panose="020B0606020202030204" pitchFamily="34" charset="0"/>
                        </a:rPr>
                        <a:t>  </a:t>
                      </a:r>
                      <a:endParaRPr lang="en-US" sz="1100" kern="1400" dirty="0">
                        <a:ln>
                          <a:noFill/>
                        </a:ln>
                        <a:solidFill>
                          <a:srgbClr val="000000"/>
                        </a:solidFill>
                        <a:effectLst/>
                        <a:latin typeface="Calibri" panose="020F0502020204030204" pitchFamily="34" charset="0"/>
                      </a:endParaRPr>
                    </a:p>
                    <a:p>
                      <a:pPr marL="57150" marR="9525" indent="0" algn="l" rtl="0">
                        <a:lnSpc>
                          <a:spcPct val="119000"/>
                        </a:lnSpc>
                        <a:spcBef>
                          <a:spcPts val="0"/>
                        </a:spcBef>
                        <a:spcAft>
                          <a:spcPts val="0"/>
                        </a:spcAft>
                      </a:pPr>
                      <a:r>
                        <a:rPr lang="en-US" sz="1200" kern="1400" dirty="0">
                          <a:ln>
                            <a:noFill/>
                          </a:ln>
                          <a:solidFill>
                            <a:srgbClr val="FFFFFF"/>
                          </a:solidFill>
                          <a:effectLst/>
                          <a:latin typeface="Arial Narrow" panose="020B0606020202030204" pitchFamily="34" charset="0"/>
                        </a:rPr>
                        <a:t>(once every 12 months; instead of glasses) </a:t>
                      </a:r>
                      <a:endParaRPr lang="en-US" sz="1100" kern="1400" dirty="0">
                        <a:ln>
                          <a:noFill/>
                        </a:ln>
                        <a:solidFill>
                          <a:srgbClr val="000000"/>
                        </a:solidFill>
                        <a:effectLst/>
                        <a:latin typeface="Calibri" panose="020F0502020204030204" pitchFamily="34" charset="0"/>
                      </a:endParaRPr>
                    </a:p>
                  </a:txBody>
                  <a:tcPr marL="9525" marR="9525" marT="2857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3F3F3F"/>
                    </a:solidFill>
                  </a:tcPr>
                </a:tc>
                <a:tc hMerge="1">
                  <a:txBody>
                    <a:bodyPr/>
                    <a:lstStyle/>
                    <a:p>
                      <a:endParaRPr lang="en-US"/>
                    </a:p>
                  </a:txBody>
                  <a:tcPr>
                    <a:lnL w="6350" cap="flat" cmpd="sng" algn="ctr">
                      <a:solidFill>
                        <a:srgbClr val="FFFFFF"/>
                      </a:solidFill>
                      <a:prstDash val="solid"/>
                      <a:round/>
                      <a:headEnd type="none" w="med" len="med"/>
                      <a:tailEnd type="none" w="med" len="med"/>
                    </a:lnL>
                    <a:lnT w="6350" cap="flat" cmpd="sng" algn="ctr">
                      <a:solidFill>
                        <a:srgbClr val="FFFFFF"/>
                      </a:solidFill>
                      <a:prstDash val="solid"/>
                      <a:round/>
                      <a:headEnd type="none" w="med" len="med"/>
                      <a:tailEnd type="none" w="med" len="med"/>
                    </a:lnT>
                  </a:tcPr>
                </a:tc>
                <a:tc hMerge="1">
                  <a:txBody>
                    <a:bodyPr/>
                    <a:lstStyle/>
                    <a:p>
                      <a:pPr marL="57150" marR="9525" indent="0" algn="l" rtl="0">
                        <a:lnSpc>
                          <a:spcPct val="119000"/>
                        </a:lnSpc>
                        <a:spcBef>
                          <a:spcPts val="0"/>
                        </a:spcBef>
                        <a:spcAft>
                          <a:spcPts val="0"/>
                        </a:spcAft>
                      </a:pPr>
                      <a:endParaRPr lang="en-US" sz="1100" kern="1400" dirty="0">
                        <a:ln>
                          <a:noFill/>
                        </a:ln>
                        <a:solidFill>
                          <a:srgbClr val="000000"/>
                        </a:solidFill>
                        <a:effectLst/>
                        <a:latin typeface="Calibri" panose="020F0502020204030204" pitchFamily="34" charset="0"/>
                      </a:endParaRPr>
                    </a:p>
                  </a:txBody>
                  <a:tcPr marL="9525" marR="9525" marT="2857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solidFill>
                      <a:srgbClr val="3F3F3F"/>
                    </a:solidFill>
                  </a:tcPr>
                </a:tc>
                <a:extLst>
                  <a:ext uri="{0D108BD9-81ED-4DB2-BD59-A6C34878D82A}">
                    <a16:rowId xmlns:a16="http://schemas.microsoft.com/office/drawing/2014/main" val="235788147"/>
                  </a:ext>
                </a:extLst>
              </a:tr>
              <a:tr h="254000">
                <a:tc>
                  <a:txBody>
                    <a:bodyPr/>
                    <a:lstStyle/>
                    <a:p>
                      <a:pPr marL="57150" marR="9525"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Conventional</a:t>
                      </a:r>
                      <a:endParaRPr lang="en-US" sz="1100" kern="1400">
                        <a:ln>
                          <a:noFill/>
                        </a:ln>
                        <a:solidFill>
                          <a:srgbClr val="000000"/>
                        </a:solidFill>
                        <a:effectLst/>
                        <a:latin typeface="Calibri" panose="020F0502020204030204" pitchFamily="34" charset="0"/>
                      </a:endParaRPr>
                    </a:p>
                  </a:txBody>
                  <a:tcPr marL="9525" marR="9525" marT="285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Up to $130 Allowance</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Up to $89</a:t>
                      </a:r>
                      <a:endParaRPr lang="en-US" sz="1100" kern="140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18948228"/>
                  </a:ext>
                </a:extLst>
              </a:tr>
              <a:tr h="254000">
                <a:tc>
                  <a:txBody>
                    <a:bodyPr/>
                    <a:lstStyle/>
                    <a:p>
                      <a:pPr marL="57150" marR="9525"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Disposable</a:t>
                      </a:r>
                      <a:endParaRPr lang="en-US" sz="1100" kern="1400">
                        <a:ln>
                          <a:noFill/>
                        </a:ln>
                        <a:solidFill>
                          <a:srgbClr val="000000"/>
                        </a:solidFill>
                        <a:effectLst/>
                        <a:latin typeface="Calibri" panose="020F0502020204030204" pitchFamily="34" charset="0"/>
                      </a:endParaRPr>
                    </a:p>
                  </a:txBody>
                  <a:tcPr marL="9525" marR="9525" marT="285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$130 Allowance</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L="57150" marR="9525"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Up to $104</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321186591"/>
                  </a:ext>
                </a:extLst>
              </a:tr>
              <a:tr h="254000">
                <a:tc>
                  <a:txBody>
                    <a:bodyPr/>
                    <a:lstStyle/>
                    <a:p>
                      <a:pPr marL="57150" marR="9525"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Medically Necessary</a:t>
                      </a:r>
                      <a:endParaRPr lang="en-US" sz="1100" kern="1400">
                        <a:ln>
                          <a:noFill/>
                        </a:ln>
                        <a:solidFill>
                          <a:srgbClr val="000000"/>
                        </a:solidFill>
                        <a:effectLst/>
                        <a:latin typeface="Calibri" panose="020F0502020204030204" pitchFamily="34" charset="0"/>
                      </a:endParaRPr>
                    </a:p>
                  </a:txBody>
                  <a:tcPr marL="9525" marR="9525" marT="2857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$0, covered in full</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L="57150" marR="9525"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Up to $210</a:t>
                      </a:r>
                      <a:endParaRPr lang="en-US" sz="1100" kern="1400" dirty="0">
                        <a:ln>
                          <a:noFill/>
                        </a:ln>
                        <a:solidFill>
                          <a:srgbClr val="000000"/>
                        </a:solidFill>
                        <a:effectLst/>
                        <a:latin typeface="Calibri" panose="020F0502020204030204" pitchFamily="34" charset="0"/>
                      </a:endParaRP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110312414"/>
                  </a:ext>
                </a:extLst>
              </a:tr>
            </a:tbl>
          </a:graphicData>
        </a:graphic>
      </p:graphicFrame>
      <p:graphicFrame>
        <p:nvGraphicFramePr>
          <p:cNvPr id="5" name="Table 4">
            <a:extLst>
              <a:ext uri="{FF2B5EF4-FFF2-40B4-BE49-F238E27FC236}">
                <a16:creationId xmlns:a16="http://schemas.microsoft.com/office/drawing/2014/main" id="{1ED9B501-A2A6-BCEB-9A5D-8C8813D17BD2}"/>
              </a:ext>
            </a:extLst>
          </p:cNvPr>
          <p:cNvGraphicFramePr>
            <a:graphicFrameLocks noGrp="1"/>
          </p:cNvGraphicFramePr>
          <p:nvPr>
            <p:extLst>
              <p:ext uri="{D42A27DB-BD31-4B8C-83A1-F6EECF244321}">
                <p14:modId xmlns:p14="http://schemas.microsoft.com/office/powerpoint/2010/main" val="872168134"/>
              </p:ext>
            </p:extLst>
          </p:nvPr>
        </p:nvGraphicFramePr>
        <p:xfrm>
          <a:off x="5411174" y="3493539"/>
          <a:ext cx="2526030" cy="1935112"/>
        </p:xfrm>
        <a:graphic>
          <a:graphicData uri="http://schemas.openxmlformats.org/drawingml/2006/table">
            <a:tbl>
              <a:tblPr/>
              <a:tblGrid>
                <a:gridCol w="1454401">
                  <a:extLst>
                    <a:ext uri="{9D8B030D-6E8A-4147-A177-3AD203B41FA5}">
                      <a16:colId xmlns:a16="http://schemas.microsoft.com/office/drawing/2014/main" val="2506865095"/>
                    </a:ext>
                  </a:extLst>
                </a:gridCol>
                <a:gridCol w="1071629">
                  <a:extLst>
                    <a:ext uri="{9D8B030D-6E8A-4147-A177-3AD203B41FA5}">
                      <a16:colId xmlns:a16="http://schemas.microsoft.com/office/drawing/2014/main" val="2923226333"/>
                    </a:ext>
                  </a:extLst>
                </a:gridCol>
              </a:tblGrid>
              <a:tr h="290779">
                <a:tc gridSpan="2">
                  <a:txBody>
                    <a:bodyPr/>
                    <a:lstStyle/>
                    <a:p>
                      <a:pPr marL="91440" marR="0" indent="0" algn="ctr" rtl="0">
                        <a:lnSpc>
                          <a:spcPct val="119000"/>
                        </a:lnSpc>
                        <a:spcBef>
                          <a:spcPts val="0"/>
                        </a:spcBef>
                        <a:spcAft>
                          <a:spcPts val="0"/>
                        </a:spcAft>
                      </a:pPr>
                      <a:r>
                        <a:rPr lang="en-US" sz="1600" b="1" kern="1400" dirty="0">
                          <a:ln>
                            <a:noFill/>
                          </a:ln>
                          <a:solidFill>
                            <a:srgbClr val="000000"/>
                          </a:solidFill>
                          <a:effectLst/>
                          <a:latin typeface="Arial Narrow" panose="020B0606020202030204" pitchFamily="34" charset="0"/>
                        </a:rPr>
                        <a:t>Vision Payroll Rates</a:t>
                      </a:r>
                      <a:endParaRPr lang="en-US" sz="1100" kern="1400" dirty="0">
                        <a:ln>
                          <a:noFill/>
                        </a:ln>
                        <a:solidFill>
                          <a:srgbClr val="000000"/>
                        </a:solidFill>
                        <a:effectLs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extLst>
                  <a:ext uri="{0D108BD9-81ED-4DB2-BD59-A6C34878D82A}">
                    <a16:rowId xmlns:a16="http://schemas.microsoft.com/office/drawing/2014/main" val="3212121603"/>
                  </a:ext>
                </a:extLst>
              </a:tr>
              <a:tr h="279375">
                <a:tc>
                  <a:txBody>
                    <a:bodyPr/>
                    <a:lstStyle/>
                    <a:p>
                      <a:pPr marR="0" indent="0" algn="l" rtl="0">
                        <a:lnSpc>
                          <a:spcPct val="119000"/>
                        </a:lnSpc>
                        <a:spcBef>
                          <a:spcPts val="0"/>
                        </a:spcBef>
                        <a:spcAft>
                          <a:spcPts val="0"/>
                        </a:spcAft>
                      </a:pPr>
                      <a:r>
                        <a:rPr lang="en-US" sz="2400" kern="1400">
                          <a:ln>
                            <a:noFill/>
                          </a:ln>
                          <a:solidFill>
                            <a:srgbClr val="000000"/>
                          </a:solidFill>
                          <a:effectLst/>
                          <a:latin typeface="Arial" panose="020B0604020202020204" pitchFamily="34" charset="0"/>
                        </a:rPr>
                        <a:t> </a:t>
                      </a:r>
                      <a:endParaRPr lang="en-US" sz="1100" kern="1400">
                        <a:ln>
                          <a:noFill/>
                        </a:ln>
                        <a:solidFill>
                          <a:srgbClr val="000000"/>
                        </a:solidFill>
                        <a:effectLst/>
                        <a:latin typeface="Calibri" panose="020F0502020204030204" pitchFamily="34" charset="0"/>
                      </a:endParaRPr>
                    </a:p>
                  </a:txBody>
                  <a:tcPr marL="9525" marR="9525" marT="381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400" b="1" kern="1400" dirty="0">
                          <a:ln>
                            <a:noFill/>
                          </a:ln>
                          <a:solidFill>
                            <a:srgbClr val="FFFFFF"/>
                          </a:solidFill>
                          <a:effectLst/>
                          <a:latin typeface="Arial Narrow" panose="020B0606020202030204" pitchFamily="34" charset="0"/>
                        </a:rPr>
                        <a:t>Biweekly</a:t>
                      </a:r>
                      <a:endParaRPr lang="en-US" sz="1100" kern="1400" dirty="0">
                        <a:ln>
                          <a:noFill/>
                        </a:ln>
                        <a:solidFill>
                          <a:srgbClr val="000000"/>
                        </a:solidFill>
                        <a:effectLst/>
                        <a:latin typeface="Calibri" panose="020F0502020204030204" pitchFamily="34" charset="0"/>
                      </a:endParaRPr>
                    </a:p>
                  </a:txBody>
                  <a:tcPr marL="9525" marR="9525" marT="27305"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extLst>
                  <a:ext uri="{0D108BD9-81ED-4DB2-BD59-A6C34878D82A}">
                    <a16:rowId xmlns:a16="http://schemas.microsoft.com/office/drawing/2014/main" val="208301160"/>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a:t>
                      </a:r>
                      <a:endParaRPr lang="en-US" sz="1100" kern="1400">
                        <a:ln>
                          <a:noFill/>
                        </a:ln>
                        <a:solidFill>
                          <a:srgbClr val="000000"/>
                        </a:solidFill>
                        <a:effectLst/>
                        <a:latin typeface="Calibri" panose="020F0502020204030204" pitchFamily="34" charset="0"/>
                      </a:endParaRPr>
                    </a:p>
                  </a:txBody>
                  <a:tcPr marL="9525" marR="9525" marT="27940"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$3.30</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243643627"/>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Spouse</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a:ln>
                            <a:noFill/>
                          </a:ln>
                          <a:solidFill>
                            <a:srgbClr val="000000"/>
                          </a:solidFill>
                          <a:effectLst/>
                          <a:latin typeface="Arial Narrow" panose="020B0606020202030204" pitchFamily="34" charset="0"/>
                        </a:rPr>
                        <a:t>$7.06</a:t>
                      </a:r>
                      <a:endParaRPr lang="en-US" sz="1100" kern="140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347511049"/>
                  </a:ext>
                </a:extLst>
              </a:tr>
              <a:tr h="246139">
                <a:tc>
                  <a:txBody>
                    <a:bodyPr/>
                    <a:lstStyle/>
                    <a:p>
                      <a:pPr marL="5486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Employee + Child(ren)</a:t>
                      </a:r>
                      <a:endParaRPr lang="en-US" sz="1100" kern="1400">
                        <a:ln>
                          <a:noFill/>
                        </a:ln>
                        <a:solidFill>
                          <a:srgbClr val="000000"/>
                        </a:solidFill>
                        <a:effectLst/>
                        <a:latin typeface="Calibri" panose="020F0502020204030204" pitchFamily="34" charset="0"/>
                      </a:endParaRPr>
                    </a:p>
                  </a:txBody>
                  <a:tcPr marL="9525" marR="9525" marT="26657" marB="0">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$5.72</a:t>
                      </a:r>
                      <a:endParaRPr lang="en-US" sz="1100" kern="1400" dirty="0">
                        <a:ln>
                          <a:noFill/>
                        </a:ln>
                        <a:solidFill>
                          <a:srgbClr val="000000"/>
                        </a:solidFill>
                        <a:effectLst/>
                        <a:latin typeface="Calibri" panose="020F0502020204030204" pitchFamily="34" charset="0"/>
                      </a:endParaRPr>
                    </a:p>
                  </a:txBody>
                  <a:tcPr marL="36576" marR="36576" marT="36576" marB="36576">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492480537"/>
                  </a:ext>
                </a:extLst>
              </a:tr>
              <a:tr h="252489">
                <a:tc>
                  <a:txBody>
                    <a:bodyPr/>
                    <a:lstStyle/>
                    <a:p>
                      <a:pPr marL="5486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Family</a:t>
                      </a:r>
                      <a:endParaRPr lang="en-US" sz="1100" kern="1400" dirty="0">
                        <a:ln>
                          <a:noFill/>
                        </a:ln>
                        <a:solidFill>
                          <a:srgbClr val="000000"/>
                        </a:solidFill>
                        <a:effectLs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400" kern="1400" dirty="0">
                          <a:ln>
                            <a:noFill/>
                          </a:ln>
                          <a:solidFill>
                            <a:srgbClr val="000000"/>
                          </a:solidFill>
                          <a:effectLst/>
                          <a:latin typeface="Arial Narrow" panose="020B0606020202030204" pitchFamily="34" charset="0"/>
                        </a:rPr>
                        <a:t>$9.48</a:t>
                      </a:r>
                      <a:endParaRPr lang="en-US" sz="11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442336831"/>
                  </a:ext>
                </a:extLst>
              </a:tr>
            </a:tbl>
          </a:graphicData>
        </a:graphic>
      </p:graphicFrame>
    </p:spTree>
    <p:extLst>
      <p:ext uri="{BB962C8B-B14F-4D97-AF65-F5344CB8AC3E}">
        <p14:creationId xmlns:p14="http://schemas.microsoft.com/office/powerpoint/2010/main" val="34170184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5A269E-D64C-4A1C-9534-A5824AD1A85B}"/>
              </a:ext>
            </a:extLst>
          </p:cNvPr>
          <p:cNvSpPr>
            <a:spLocks noGrp="1"/>
          </p:cNvSpPr>
          <p:nvPr>
            <p:ph type="ctrTitle"/>
          </p:nvPr>
        </p:nvSpPr>
        <p:spPr/>
        <p:txBody>
          <a:bodyPr/>
          <a:lstStyle/>
          <a:p>
            <a:r>
              <a:rPr lang="en-US" dirty="0">
                <a:solidFill>
                  <a:srgbClr val="002F5E"/>
                </a:solidFill>
              </a:rPr>
              <a:t>LIFE/AD&amp;D INSURANCE</a:t>
            </a:r>
          </a:p>
        </p:txBody>
      </p:sp>
    </p:spTree>
    <p:extLst>
      <p:ext uri="{BB962C8B-B14F-4D97-AF65-F5344CB8AC3E}">
        <p14:creationId xmlns:p14="http://schemas.microsoft.com/office/powerpoint/2010/main" val="1071659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F5C61-39E9-2ED3-6545-48CC4E43A81E}"/>
              </a:ext>
            </a:extLst>
          </p:cNvPr>
          <p:cNvSpPr>
            <a:spLocks noGrp="1"/>
          </p:cNvSpPr>
          <p:nvPr>
            <p:ph idx="1"/>
          </p:nvPr>
        </p:nvSpPr>
        <p:spPr>
          <a:xfrm>
            <a:off x="4319451" y="2228446"/>
            <a:ext cx="4656790" cy="3886200"/>
          </a:xfrm>
        </p:spPr>
        <p:txBody>
          <a:bodyPr>
            <a:normAutofit/>
          </a:bodyPr>
          <a:lstStyle/>
          <a:p>
            <a:r>
              <a:rPr lang="en-US" sz="2000" dirty="0"/>
              <a:t>Add or drop a dependent to plan(s)</a:t>
            </a:r>
          </a:p>
          <a:p>
            <a:r>
              <a:rPr lang="en-US" sz="2000" dirty="0"/>
              <a:t>Enroll/Re-enroll in the HSA</a:t>
            </a:r>
          </a:p>
          <a:p>
            <a:r>
              <a:rPr lang="en-US" sz="2000" dirty="0"/>
              <a:t>Review Coverage Options</a:t>
            </a:r>
          </a:p>
          <a:p>
            <a:r>
              <a:rPr lang="en-US" sz="2000" dirty="0"/>
              <a:t>Add/Edit your beneficiaries</a:t>
            </a:r>
          </a:p>
          <a:p>
            <a:r>
              <a:rPr lang="en-US" sz="2000" dirty="0"/>
              <a:t>Gather dependent information for dependent audit (required for all dependents previously not audited)</a:t>
            </a:r>
          </a:p>
        </p:txBody>
      </p:sp>
      <p:sp>
        <p:nvSpPr>
          <p:cNvPr id="4" name="Picture Placeholder 3">
            <a:extLst>
              <a:ext uri="{FF2B5EF4-FFF2-40B4-BE49-F238E27FC236}">
                <a16:creationId xmlns:a16="http://schemas.microsoft.com/office/drawing/2014/main" id="{3FD8CDE2-1E34-46D4-7A86-2D2137B64929}"/>
              </a:ext>
            </a:extLst>
          </p:cNvPr>
          <p:cNvSpPr>
            <a:spLocks noGrp="1"/>
          </p:cNvSpPr>
          <p:nvPr>
            <p:ph type="pic" sz="quarter" idx="13"/>
          </p:nvPr>
        </p:nvSpPr>
        <p:spPr>
          <a:xfrm>
            <a:off x="367189" y="1239402"/>
            <a:ext cx="3884063" cy="4572000"/>
          </a:xfrm>
        </p:spPr>
        <p:txBody>
          <a:bodyPr>
            <a:normAutofit/>
          </a:bodyPr>
          <a:lstStyle/>
          <a:p>
            <a:r>
              <a:rPr lang="en-US" sz="2000" dirty="0"/>
              <a:t>Time to review benefit coverage options that are best for you, such as:</a:t>
            </a:r>
          </a:p>
          <a:p>
            <a:pPr marL="457200" indent="-457200">
              <a:buFont typeface="Arial" panose="020B0604020202020204" pitchFamily="34" charset="0"/>
              <a:buChar char="•"/>
            </a:pPr>
            <a:r>
              <a:rPr lang="en-US" sz="2000" dirty="0"/>
              <a:t>Update Dependent Information (Social Security Numbers and Date of Birth)</a:t>
            </a:r>
          </a:p>
          <a:p>
            <a:pPr marL="457200" indent="-457200">
              <a:buFont typeface="Arial" panose="020B0604020202020204" pitchFamily="34" charset="0"/>
              <a:buChar char="•"/>
            </a:pPr>
            <a:r>
              <a:rPr lang="en-US" sz="2000" dirty="0"/>
              <a:t>Ensure Dependents’ names match that of their Social Security</a:t>
            </a:r>
          </a:p>
          <a:p>
            <a:pPr marL="457200" indent="-457200">
              <a:buFont typeface="Arial" panose="020B0604020202020204" pitchFamily="34" charset="0"/>
              <a:buChar char="•"/>
            </a:pPr>
            <a:r>
              <a:rPr lang="en-US" sz="2000" dirty="0"/>
              <a:t>Add or drop Medical, Dental &amp; Vision Plans</a:t>
            </a:r>
          </a:p>
          <a:p>
            <a:pPr marL="457200" indent="-457200">
              <a:buFont typeface="Arial" panose="020B0604020202020204" pitchFamily="34" charset="0"/>
              <a:buChar char="•"/>
            </a:pPr>
            <a:r>
              <a:rPr lang="en-US" sz="2000" dirty="0"/>
              <a:t>Add/Drop Voluntary Benefits (EOI may be required)</a:t>
            </a:r>
          </a:p>
        </p:txBody>
      </p:sp>
      <p:sp>
        <p:nvSpPr>
          <p:cNvPr id="5" name="Slide Number Placeholder 4">
            <a:extLst>
              <a:ext uri="{FF2B5EF4-FFF2-40B4-BE49-F238E27FC236}">
                <a16:creationId xmlns:a16="http://schemas.microsoft.com/office/drawing/2014/main" id="{53A3422F-B7E4-3E07-6019-3523571684B2}"/>
              </a:ext>
            </a:extLst>
          </p:cNvPr>
          <p:cNvSpPr>
            <a:spLocks noGrp="1"/>
          </p:cNvSpPr>
          <p:nvPr>
            <p:ph type="sldNum" sz="quarter" idx="12"/>
          </p:nvPr>
        </p:nvSpPr>
        <p:spPr/>
        <p:txBody>
          <a:bodyPr/>
          <a:lstStyle/>
          <a:p>
            <a:fld id="{02266A82-7052-4F19-AA33-DE09AC459DCD}" type="slidenum">
              <a:rPr lang="en-US" sz="900" smtClean="0"/>
              <a:pPr/>
              <a:t>2</a:t>
            </a:fld>
            <a:endParaRPr lang="en-US" sz="900" dirty="0"/>
          </a:p>
        </p:txBody>
      </p:sp>
      <p:sp>
        <p:nvSpPr>
          <p:cNvPr id="6" name="Title 1">
            <a:extLst>
              <a:ext uri="{FF2B5EF4-FFF2-40B4-BE49-F238E27FC236}">
                <a16:creationId xmlns:a16="http://schemas.microsoft.com/office/drawing/2014/main" id="{0B5C4B47-17F8-7F0C-6312-8F8537E10B4C}"/>
              </a:ext>
            </a:extLst>
          </p:cNvPr>
          <p:cNvSpPr txBox="1">
            <a:spLocks/>
          </p:cNvSpPr>
          <p:nvPr/>
        </p:nvSpPr>
        <p:spPr>
          <a:xfrm>
            <a:off x="628650" y="365127"/>
            <a:ext cx="7886700" cy="506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49BB80"/>
                </a:solidFill>
                <a:latin typeface="Arial Black" panose="020B0A04020102020204" pitchFamily="34" charset="0"/>
                <a:ea typeface="+mj-ea"/>
                <a:cs typeface="+mj-cs"/>
              </a:defRPr>
            </a:lvl1pPr>
          </a:lstStyle>
          <a:p>
            <a:r>
              <a:rPr lang="en-US" dirty="0">
                <a:solidFill>
                  <a:schemeClr val="bg1"/>
                </a:solidFill>
              </a:rPr>
              <a:t>WHAT IS OPEN ENROLLMENT</a:t>
            </a:r>
          </a:p>
        </p:txBody>
      </p:sp>
    </p:spTree>
    <p:extLst>
      <p:ext uri="{BB962C8B-B14F-4D97-AF65-F5344CB8AC3E}">
        <p14:creationId xmlns:p14="http://schemas.microsoft.com/office/powerpoint/2010/main" val="3648002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BFD3-F2CE-4D86-8C16-D65AC86C8B2E}"/>
              </a:ext>
            </a:extLst>
          </p:cNvPr>
          <p:cNvSpPr>
            <a:spLocks noGrp="1"/>
          </p:cNvSpPr>
          <p:nvPr>
            <p:ph type="title"/>
          </p:nvPr>
        </p:nvSpPr>
        <p:spPr/>
        <p:txBody>
          <a:bodyPr>
            <a:normAutofit fontScale="90000"/>
          </a:bodyPr>
          <a:lstStyle/>
          <a:p>
            <a:r>
              <a:rPr lang="en-US" dirty="0"/>
              <a:t>BASIC LIFE / AD&amp;D (based on years of service)</a:t>
            </a:r>
          </a:p>
        </p:txBody>
      </p:sp>
      <p:sp>
        <p:nvSpPr>
          <p:cNvPr id="3" name="Content Placeholder 2">
            <a:extLst>
              <a:ext uri="{FF2B5EF4-FFF2-40B4-BE49-F238E27FC236}">
                <a16:creationId xmlns:a16="http://schemas.microsoft.com/office/drawing/2014/main" id="{9C641086-C861-4CCC-9694-D0BAD78B2EF9}"/>
              </a:ext>
            </a:extLst>
          </p:cNvPr>
          <p:cNvSpPr>
            <a:spLocks noGrp="1"/>
          </p:cNvSpPr>
          <p:nvPr>
            <p:ph idx="1"/>
          </p:nvPr>
        </p:nvSpPr>
        <p:spPr>
          <a:xfrm>
            <a:off x="427205" y="1609050"/>
            <a:ext cx="4750276" cy="4572000"/>
          </a:xfrm>
        </p:spPr>
        <p:txBody>
          <a:bodyPr>
            <a:normAutofit/>
          </a:bodyPr>
          <a:lstStyle/>
          <a:p>
            <a:endParaRPr lang="en-US" sz="2400" b="1" dirty="0">
              <a:solidFill>
                <a:schemeClr val="accent2"/>
              </a:solidFill>
            </a:endParaRPr>
          </a:p>
          <a:p>
            <a:pPr marL="0" indent="0">
              <a:buNone/>
            </a:pPr>
            <a:r>
              <a:rPr lang="en-US" sz="2400" b="1" dirty="0">
                <a:solidFill>
                  <a:schemeClr val="accent2"/>
                </a:solidFill>
              </a:rPr>
              <a:t>Basic Life and AD&amp;D </a:t>
            </a:r>
          </a:p>
          <a:p>
            <a:r>
              <a:rPr lang="en-US" sz="2000" dirty="0"/>
              <a:t>Life and accidental death and dismemberment (AD&amp;D) insurance help protect your family’s financial security against the unexpected. BBMA provides a basic life and AD&amp;D insurance benefit based on years of service. This benefit is provided at no cost to all eligible employees. </a:t>
            </a:r>
          </a:p>
          <a:p>
            <a:endParaRPr lang="en-US" sz="2400" b="1" dirty="0">
              <a:solidFill>
                <a:schemeClr val="accent2"/>
              </a:solidFill>
            </a:endParaRPr>
          </a:p>
        </p:txBody>
      </p:sp>
      <p:sp>
        <p:nvSpPr>
          <p:cNvPr id="8" name="Slide Number Placeholder 7">
            <a:extLst>
              <a:ext uri="{FF2B5EF4-FFF2-40B4-BE49-F238E27FC236}">
                <a16:creationId xmlns:a16="http://schemas.microsoft.com/office/drawing/2014/main" id="{BDA507B1-FA1E-42AC-88CA-49564C740EC0}"/>
              </a:ext>
            </a:extLst>
          </p:cNvPr>
          <p:cNvSpPr>
            <a:spLocks noGrp="1"/>
          </p:cNvSpPr>
          <p:nvPr>
            <p:ph type="sldNum" sz="quarter" idx="12"/>
          </p:nvPr>
        </p:nvSpPr>
        <p:spPr/>
        <p:txBody>
          <a:bodyPr/>
          <a:lstStyle/>
          <a:p>
            <a:fld id="{02266A82-7052-4F19-AA33-DE09AC459DCD}" type="slidenum">
              <a:rPr lang="en-US" sz="900" smtClean="0"/>
              <a:pPr/>
              <a:t>20</a:t>
            </a:fld>
            <a:endParaRPr lang="en-US" sz="900" dirty="0"/>
          </a:p>
        </p:txBody>
      </p:sp>
      <p:pic>
        <p:nvPicPr>
          <p:cNvPr id="9" name="Picture 8" descr="A picture containing logo&#10;&#10;Description automatically generated">
            <a:extLst>
              <a:ext uri="{FF2B5EF4-FFF2-40B4-BE49-F238E27FC236}">
                <a16:creationId xmlns:a16="http://schemas.microsoft.com/office/drawing/2014/main" id="{2F4137AA-D550-0C44-2B7C-F17442E03B1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557345" y="1532034"/>
            <a:ext cx="3429297" cy="2528249"/>
          </a:xfrm>
          <a:prstGeom prst="rect">
            <a:avLst/>
          </a:prstGeom>
        </p:spPr>
      </p:pic>
    </p:spTree>
    <p:extLst>
      <p:ext uri="{BB962C8B-B14F-4D97-AF65-F5344CB8AC3E}">
        <p14:creationId xmlns:p14="http://schemas.microsoft.com/office/powerpoint/2010/main" val="3468310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190C-6EAA-43FB-A784-F97ECEDC9AE0}"/>
              </a:ext>
            </a:extLst>
          </p:cNvPr>
          <p:cNvSpPr>
            <a:spLocks noGrp="1"/>
          </p:cNvSpPr>
          <p:nvPr>
            <p:ph type="title"/>
          </p:nvPr>
        </p:nvSpPr>
        <p:spPr/>
        <p:txBody>
          <a:bodyPr/>
          <a:lstStyle/>
          <a:p>
            <a:r>
              <a:rPr lang="en-US" dirty="0"/>
              <a:t>VOLUNTARY LIFE / AD&amp;D</a:t>
            </a:r>
          </a:p>
        </p:txBody>
      </p:sp>
      <p:pic>
        <p:nvPicPr>
          <p:cNvPr id="11" name="Picture Placeholder 10" descr="A picture containing logo&#10;&#10;Description automatically generated">
            <a:extLst>
              <a:ext uri="{FF2B5EF4-FFF2-40B4-BE49-F238E27FC236}">
                <a16:creationId xmlns:a16="http://schemas.microsoft.com/office/drawing/2014/main" id="{7BB11650-A372-421B-A317-1D7D5341FAD0}"/>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6611" b="6611"/>
          <a:stretch>
            <a:fillRect/>
          </a:stretch>
        </p:blipFill>
        <p:spPr>
          <a:xfrm>
            <a:off x="7211017" y="4380615"/>
            <a:ext cx="2043956" cy="1773856"/>
          </a:xfrm>
        </p:spPr>
      </p:pic>
      <p:sp>
        <p:nvSpPr>
          <p:cNvPr id="8" name="Slide Number Placeholder 7">
            <a:extLst>
              <a:ext uri="{FF2B5EF4-FFF2-40B4-BE49-F238E27FC236}">
                <a16:creationId xmlns:a16="http://schemas.microsoft.com/office/drawing/2014/main" id="{ABD11C87-6FFA-47C8-AB7F-29E7E4C56EE8}"/>
              </a:ext>
            </a:extLst>
          </p:cNvPr>
          <p:cNvSpPr>
            <a:spLocks noGrp="1"/>
          </p:cNvSpPr>
          <p:nvPr>
            <p:ph type="sldNum" sz="quarter" idx="12"/>
          </p:nvPr>
        </p:nvSpPr>
        <p:spPr/>
        <p:txBody>
          <a:bodyPr/>
          <a:lstStyle/>
          <a:p>
            <a:fld id="{02266A82-7052-4F19-AA33-DE09AC459DCD}" type="slidenum">
              <a:rPr lang="en-US" sz="900" smtClean="0"/>
              <a:pPr/>
              <a:t>21</a:t>
            </a:fld>
            <a:endParaRPr lang="en-US" sz="900" dirty="0"/>
          </a:p>
        </p:txBody>
      </p:sp>
      <p:graphicFrame>
        <p:nvGraphicFramePr>
          <p:cNvPr id="10" name="Table 9">
            <a:extLst>
              <a:ext uri="{FF2B5EF4-FFF2-40B4-BE49-F238E27FC236}">
                <a16:creationId xmlns:a16="http://schemas.microsoft.com/office/drawing/2014/main" id="{492AA3BD-1BDC-8BDC-5814-6F00DA4DAB72}"/>
              </a:ext>
            </a:extLst>
          </p:cNvPr>
          <p:cNvGraphicFramePr>
            <a:graphicFrameLocks noGrp="1"/>
          </p:cNvGraphicFramePr>
          <p:nvPr>
            <p:extLst>
              <p:ext uri="{D42A27DB-BD31-4B8C-83A1-F6EECF244321}">
                <p14:modId xmlns:p14="http://schemas.microsoft.com/office/powerpoint/2010/main" val="2935028306"/>
              </p:ext>
            </p:extLst>
          </p:nvPr>
        </p:nvGraphicFramePr>
        <p:xfrm>
          <a:off x="698238" y="1462267"/>
          <a:ext cx="6592899" cy="2570150"/>
        </p:xfrm>
        <a:graphic>
          <a:graphicData uri="http://schemas.openxmlformats.org/drawingml/2006/table">
            <a:tbl>
              <a:tblPr/>
              <a:tblGrid>
                <a:gridCol w="1681169">
                  <a:extLst>
                    <a:ext uri="{9D8B030D-6E8A-4147-A177-3AD203B41FA5}">
                      <a16:colId xmlns:a16="http://schemas.microsoft.com/office/drawing/2014/main" val="926428390"/>
                    </a:ext>
                  </a:extLst>
                </a:gridCol>
                <a:gridCol w="1681156">
                  <a:extLst>
                    <a:ext uri="{9D8B030D-6E8A-4147-A177-3AD203B41FA5}">
                      <a16:colId xmlns:a16="http://schemas.microsoft.com/office/drawing/2014/main" val="1441398521"/>
                    </a:ext>
                  </a:extLst>
                </a:gridCol>
                <a:gridCol w="1681169">
                  <a:extLst>
                    <a:ext uri="{9D8B030D-6E8A-4147-A177-3AD203B41FA5}">
                      <a16:colId xmlns:a16="http://schemas.microsoft.com/office/drawing/2014/main" val="2406176497"/>
                    </a:ext>
                  </a:extLst>
                </a:gridCol>
                <a:gridCol w="1549405">
                  <a:extLst>
                    <a:ext uri="{9D8B030D-6E8A-4147-A177-3AD203B41FA5}">
                      <a16:colId xmlns:a16="http://schemas.microsoft.com/office/drawing/2014/main" val="3649637675"/>
                    </a:ext>
                  </a:extLst>
                </a:gridCol>
              </a:tblGrid>
              <a:tr h="533400">
                <a:tc>
                  <a:txBody>
                    <a:bodyPr/>
                    <a:lstStyle/>
                    <a:p>
                      <a:pPr marR="0" indent="0" algn="ctr" rtl="0">
                        <a:lnSpc>
                          <a:spcPct val="118000"/>
                        </a:lnSpc>
                        <a:spcBef>
                          <a:spcPts val="0"/>
                        </a:spcBef>
                        <a:spcAft>
                          <a:spcPts val="0"/>
                        </a:spcAft>
                      </a:pPr>
                      <a:r>
                        <a:rPr lang="en-US" sz="1100" b="1" kern="1400">
                          <a:ln>
                            <a:noFill/>
                          </a:ln>
                          <a:solidFill>
                            <a:srgbClr val="000000"/>
                          </a:solidFill>
                          <a:effectLst/>
                          <a:highlight>
                            <a:srgbClr val="B0D35D"/>
                          </a:highlight>
                          <a:latin typeface="Arial Narrow" panose="020B0606020202030204" pitchFamily="34" charset="0"/>
                        </a:rPr>
                        <a:t> </a:t>
                      </a:r>
                      <a:endParaRPr lang="en-US" sz="1000" kern="1400">
                        <a:ln>
                          <a:noFill/>
                        </a:ln>
                        <a:solidFill>
                          <a:srgbClr val="000000"/>
                        </a:solidFill>
                        <a:effectLst/>
                        <a:highlight>
                          <a:srgbClr val="B0D35D"/>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R="0" indent="0" algn="ctr" rtl="0">
                        <a:lnSpc>
                          <a:spcPct val="118000"/>
                        </a:lnSpc>
                        <a:spcBef>
                          <a:spcPts val="0"/>
                        </a:spcBef>
                        <a:spcAft>
                          <a:spcPts val="0"/>
                        </a:spcAft>
                      </a:pPr>
                      <a:r>
                        <a:rPr lang="en-US" sz="1100" b="1" kern="1400">
                          <a:ln>
                            <a:noFill/>
                          </a:ln>
                          <a:solidFill>
                            <a:srgbClr val="000000"/>
                          </a:solidFill>
                          <a:effectLst/>
                          <a:highlight>
                            <a:srgbClr val="B0D35D"/>
                          </a:highlight>
                          <a:latin typeface="Arial Narrow" panose="020B0606020202030204" pitchFamily="34" charset="0"/>
                        </a:rPr>
                        <a:t>EMPLOYEE </a:t>
                      </a:r>
                      <a:endParaRPr lang="en-US" sz="1000" kern="1400">
                        <a:ln>
                          <a:noFill/>
                        </a:ln>
                        <a:solidFill>
                          <a:srgbClr val="000000"/>
                        </a:solidFill>
                        <a:effectLst/>
                        <a:highlight>
                          <a:srgbClr val="B0D35D"/>
                        </a:highlight>
                        <a:latin typeface="Calibri" panose="020F0502020204030204" pitchFamily="34" charset="0"/>
                      </a:endParaRPr>
                    </a:p>
                  </a:txBody>
                  <a:tcPr marL="9525" marR="9525" marT="381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R="0" indent="0" algn="ctr" rtl="0">
                        <a:lnSpc>
                          <a:spcPct val="118000"/>
                        </a:lnSpc>
                        <a:spcBef>
                          <a:spcPts val="0"/>
                        </a:spcBef>
                        <a:spcAft>
                          <a:spcPts val="0"/>
                        </a:spcAft>
                      </a:pPr>
                      <a:r>
                        <a:rPr lang="en-US" sz="1100" b="1" kern="1400">
                          <a:ln>
                            <a:noFill/>
                          </a:ln>
                          <a:solidFill>
                            <a:srgbClr val="000000"/>
                          </a:solidFill>
                          <a:effectLst/>
                          <a:highlight>
                            <a:srgbClr val="B0D35D"/>
                          </a:highlight>
                          <a:latin typeface="Arial Narrow" panose="020B0606020202030204" pitchFamily="34" charset="0"/>
                        </a:rPr>
                        <a:t>SPOUSE </a:t>
                      </a:r>
                      <a:endParaRPr lang="en-US" sz="1000" kern="1400">
                        <a:ln>
                          <a:noFill/>
                        </a:ln>
                        <a:solidFill>
                          <a:srgbClr val="000000"/>
                        </a:solidFill>
                        <a:effectLst/>
                        <a:highlight>
                          <a:srgbClr val="B0D35D"/>
                        </a:highlight>
                        <a:latin typeface="Calibri" panose="020F0502020204030204" pitchFamily="34" charset="0"/>
                      </a:endParaRPr>
                    </a:p>
                  </a:txBody>
                  <a:tcPr marL="9525" marR="9525" marT="381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a:txBody>
                    <a:bodyPr/>
                    <a:lstStyle/>
                    <a:p>
                      <a:pPr marR="0" indent="0" algn="ctr" rtl="0">
                        <a:lnSpc>
                          <a:spcPct val="118000"/>
                        </a:lnSpc>
                        <a:spcBef>
                          <a:spcPts val="0"/>
                        </a:spcBef>
                        <a:spcAft>
                          <a:spcPts val="0"/>
                        </a:spcAft>
                      </a:pPr>
                      <a:r>
                        <a:rPr lang="en-US" sz="1100" b="1" kern="1400">
                          <a:ln>
                            <a:noFill/>
                          </a:ln>
                          <a:solidFill>
                            <a:srgbClr val="000000"/>
                          </a:solidFill>
                          <a:effectLst/>
                          <a:highlight>
                            <a:srgbClr val="B0D35D"/>
                          </a:highlight>
                          <a:latin typeface="Arial Narrow" panose="020B0606020202030204" pitchFamily="34" charset="0"/>
                        </a:rPr>
                        <a:t>CHILD </a:t>
                      </a:r>
                      <a:endParaRPr lang="en-US" sz="1000" kern="1400">
                        <a:ln>
                          <a:noFill/>
                        </a:ln>
                        <a:solidFill>
                          <a:srgbClr val="000000"/>
                        </a:solidFill>
                        <a:effectLst/>
                        <a:highlight>
                          <a:srgbClr val="B0D35D"/>
                        </a:highlight>
                        <a:latin typeface="Calibri" panose="020F0502020204030204" pitchFamily="34" charset="0"/>
                      </a:endParaRPr>
                    </a:p>
                    <a:p>
                      <a:pPr marR="0" indent="0" algn="ctr" rtl="0">
                        <a:lnSpc>
                          <a:spcPct val="118000"/>
                        </a:lnSpc>
                        <a:spcBef>
                          <a:spcPts val="0"/>
                        </a:spcBef>
                        <a:spcAft>
                          <a:spcPts val="0"/>
                        </a:spcAft>
                      </a:pPr>
                      <a:r>
                        <a:rPr lang="en-US" sz="1100" b="1" kern="1400">
                          <a:ln>
                            <a:noFill/>
                          </a:ln>
                          <a:solidFill>
                            <a:srgbClr val="000000"/>
                          </a:solidFill>
                          <a:effectLst/>
                          <a:highlight>
                            <a:srgbClr val="B0D35D"/>
                          </a:highlight>
                          <a:latin typeface="Arial Narrow" panose="020B0606020202030204" pitchFamily="34" charset="0"/>
                        </a:rPr>
                        <a:t>(Up to age 26) </a:t>
                      </a:r>
                      <a:endParaRPr lang="en-US" sz="1000" kern="1400">
                        <a:ln>
                          <a:noFill/>
                        </a:ln>
                        <a:solidFill>
                          <a:srgbClr val="000000"/>
                        </a:solidFill>
                        <a:effectLst/>
                        <a:highlight>
                          <a:srgbClr val="B0D35D"/>
                        </a:highlight>
                        <a:latin typeface="Calibri" panose="020F0502020204030204" pitchFamily="34" charset="0"/>
                      </a:endParaRPr>
                    </a:p>
                  </a:txBody>
                  <a:tcPr marL="9525" marR="9525" marT="381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extLst>
                  <a:ext uri="{0D108BD9-81ED-4DB2-BD59-A6C34878D82A}">
                    <a16:rowId xmlns:a16="http://schemas.microsoft.com/office/drawing/2014/main" val="1408170614"/>
                  </a:ext>
                </a:extLst>
              </a:tr>
              <a:tr h="530466">
                <a:tc>
                  <a:txBody>
                    <a:bodyPr/>
                    <a:lstStyle/>
                    <a:p>
                      <a:pPr marR="0" indent="0" algn="l" rtl="0">
                        <a:lnSpc>
                          <a:spcPct val="118000"/>
                        </a:lnSpc>
                        <a:spcBef>
                          <a:spcPts val="0"/>
                        </a:spcBef>
                        <a:spcAft>
                          <a:spcPts val="0"/>
                        </a:spcAft>
                      </a:pPr>
                      <a:r>
                        <a:rPr lang="en-US" sz="1100" b="1" kern="1400" dirty="0">
                          <a:ln>
                            <a:noFill/>
                          </a:ln>
                          <a:solidFill>
                            <a:srgbClr val="211D1E"/>
                          </a:solidFill>
                          <a:effectLst/>
                          <a:highlight>
                            <a:srgbClr val="F3F3F3"/>
                          </a:highlight>
                          <a:latin typeface="Arial Narrow" panose="020B0606020202030204" pitchFamily="34" charset="0"/>
                        </a:rPr>
                        <a:t>Benefit Amount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Increments of $10,000 </a:t>
                      </a:r>
                      <a:endParaRPr lang="en-US" sz="1000" kern="1400">
                        <a:ln>
                          <a:noFill/>
                        </a:ln>
                        <a:solidFill>
                          <a:srgbClr val="000000"/>
                        </a:solidFill>
                        <a:effectLst/>
                        <a:highlight>
                          <a:srgbClr val="F3F3F3"/>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(minimum $10,000)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Increments of $5,000 </a:t>
                      </a:r>
                      <a:endParaRPr lang="en-US" sz="1000" kern="1400">
                        <a:ln>
                          <a:noFill/>
                        </a:ln>
                        <a:solidFill>
                          <a:srgbClr val="000000"/>
                        </a:solidFill>
                        <a:effectLst/>
                        <a:highlight>
                          <a:srgbClr val="F3F3F3"/>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(minimum $5,000)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Increments of $1,000 </a:t>
                      </a:r>
                      <a:endParaRPr lang="en-US" sz="1000" kern="1400">
                        <a:ln>
                          <a:noFill/>
                        </a:ln>
                        <a:solidFill>
                          <a:srgbClr val="000000"/>
                        </a:solidFill>
                        <a:effectLst/>
                        <a:highlight>
                          <a:srgbClr val="F3F3F3"/>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(minimum $2,000)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1311503941"/>
                  </a:ext>
                </a:extLst>
              </a:tr>
              <a:tr h="430555">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Benefit Maximum </a:t>
                      </a:r>
                      <a:endParaRPr lang="en-US" sz="1000" kern="1400">
                        <a:ln>
                          <a:noFill/>
                        </a:ln>
                        <a:solidFill>
                          <a:srgbClr val="000000"/>
                        </a:solidFill>
                        <a:effectLst/>
                        <a:highlight>
                          <a:srgbClr val="D9D9D9"/>
                        </a:highlight>
                        <a:latin typeface="Calibri" panose="020F0502020204030204" pitchFamily="34" charset="0"/>
                      </a:endParaRPr>
                    </a:p>
                  </a:txBody>
                  <a:tcPr marL="9525" marR="9525" marT="2794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5x covered annual earnings </a:t>
                      </a:r>
                      <a:endParaRPr lang="en-US" sz="1000" kern="1400">
                        <a:ln>
                          <a:noFill/>
                        </a:ln>
                        <a:solidFill>
                          <a:srgbClr val="000000"/>
                        </a:solidFill>
                        <a:effectLst/>
                        <a:highlight>
                          <a:srgbClr val="D9D9D9"/>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up to $500,000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100% of EE amount </a:t>
                      </a:r>
                      <a:endParaRPr lang="en-US" sz="1000" kern="1400">
                        <a:ln>
                          <a:noFill/>
                        </a:ln>
                        <a:solidFill>
                          <a:srgbClr val="000000"/>
                        </a:solidFill>
                        <a:effectLst/>
                        <a:highlight>
                          <a:srgbClr val="D9D9D9"/>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up to $250,000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$10,000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449761904"/>
                  </a:ext>
                </a:extLst>
              </a:tr>
              <a:tr h="430555">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Guarantee Issue </a:t>
                      </a:r>
                      <a:endParaRPr lang="en-US" sz="1000" kern="140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5x covered annual earnings  </a:t>
                      </a:r>
                      <a:endParaRPr lang="en-US" sz="1000" kern="1400">
                        <a:ln>
                          <a:noFill/>
                        </a:ln>
                        <a:solidFill>
                          <a:srgbClr val="000000"/>
                        </a:solidFill>
                        <a:effectLst/>
                        <a:highlight>
                          <a:srgbClr val="F3F3F3"/>
                        </a:highlight>
                        <a:latin typeface="Calibri" panose="020F0502020204030204" pitchFamily="34" charset="0"/>
                      </a:endParaRPr>
                    </a:p>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up to $150,000 </a:t>
                      </a:r>
                      <a:endParaRPr lang="en-US" sz="1000" kern="140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highlight>
                            <a:srgbClr val="F3F3F3"/>
                          </a:highlight>
                          <a:latin typeface="Arial Narrow" panose="020B0606020202030204" pitchFamily="34" charset="0"/>
                        </a:rPr>
                        <a:t>100% of EE amount </a:t>
                      </a:r>
                      <a:endParaRPr lang="en-US" sz="1000" kern="1400" dirty="0">
                        <a:ln>
                          <a:noFill/>
                        </a:ln>
                        <a:solidFill>
                          <a:srgbClr val="000000"/>
                        </a:solidFill>
                        <a:effectLst/>
                        <a:highlight>
                          <a:srgbClr val="F3F3F3"/>
                        </a:highlight>
                        <a:latin typeface="Calibri" panose="020F0502020204030204" pitchFamily="34" charset="0"/>
                      </a:endParaRPr>
                    </a:p>
                    <a:p>
                      <a:pPr marR="0" indent="0" algn="ctr" rtl="0">
                        <a:lnSpc>
                          <a:spcPct val="118000"/>
                        </a:lnSpc>
                        <a:spcBef>
                          <a:spcPts val="0"/>
                        </a:spcBef>
                        <a:spcAft>
                          <a:spcPts val="0"/>
                        </a:spcAft>
                      </a:pPr>
                      <a:r>
                        <a:rPr lang="en-US" sz="1100" kern="1400" dirty="0">
                          <a:ln>
                            <a:noFill/>
                          </a:ln>
                          <a:solidFill>
                            <a:srgbClr val="211D1E"/>
                          </a:solidFill>
                          <a:effectLst/>
                          <a:highlight>
                            <a:srgbClr val="F3F3F3"/>
                          </a:highlight>
                          <a:latin typeface="Arial Narrow" panose="020B0606020202030204" pitchFamily="34" charset="0"/>
                        </a:rPr>
                        <a:t>up to $50,000 </a:t>
                      </a:r>
                      <a:endParaRPr lang="en-US" sz="1000" kern="1400" dirty="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$10,000 </a:t>
                      </a:r>
                      <a:endParaRPr lang="en-US" sz="1000" kern="140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1627347164"/>
                  </a:ext>
                </a:extLst>
              </a:tr>
              <a:tr h="596202">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Benefit Limitations </a:t>
                      </a:r>
                      <a:endParaRPr lang="en-US" sz="1000" kern="1400">
                        <a:ln>
                          <a:noFill/>
                        </a:ln>
                        <a:solidFill>
                          <a:srgbClr val="000000"/>
                        </a:solidFill>
                        <a:effectLst/>
                        <a:highlight>
                          <a:srgbClr val="D9D9D9"/>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highlight>
                            <a:srgbClr val="D9D9D9"/>
                          </a:highlight>
                          <a:latin typeface="Arial Narrow" panose="020B0606020202030204" pitchFamily="34" charset="0"/>
                        </a:rPr>
                        <a:t>35% at age 65, 50% at age 70 and 75% at age 75 </a:t>
                      </a:r>
                      <a:endParaRPr lang="en-US" sz="1000" kern="1400" dirty="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000000"/>
                          </a:solidFill>
                          <a:effectLst/>
                          <a:highlight>
                            <a:srgbClr val="D9D9D9"/>
                          </a:highlight>
                          <a:latin typeface="Arial Narrow" panose="020B0606020202030204" pitchFamily="34" charset="0"/>
                        </a:rPr>
                        <a:t>Spouse coverage terminates when you reach age 70</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000000"/>
                          </a:solidFill>
                          <a:effectLst/>
                          <a:highlight>
                            <a:srgbClr val="D9D9D9"/>
                          </a:highlight>
                          <a:latin typeface="Arial Narrow" panose="020B0606020202030204" pitchFamily="34" charset="0"/>
                        </a:rPr>
                        <a:t>14 days to age 26</a:t>
                      </a:r>
                      <a:endParaRPr lang="en-US" sz="1000" kern="1400" dirty="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553443425"/>
                  </a:ext>
                </a:extLst>
              </a:tr>
            </a:tbl>
          </a:graphicData>
        </a:graphic>
      </p:graphicFrame>
      <p:graphicFrame>
        <p:nvGraphicFramePr>
          <p:cNvPr id="13" name="Table 12">
            <a:extLst>
              <a:ext uri="{FF2B5EF4-FFF2-40B4-BE49-F238E27FC236}">
                <a16:creationId xmlns:a16="http://schemas.microsoft.com/office/drawing/2014/main" id="{5476991D-38ED-AE30-C540-89775E1364ED}"/>
              </a:ext>
            </a:extLst>
          </p:cNvPr>
          <p:cNvGraphicFramePr>
            <a:graphicFrameLocks noGrp="1"/>
          </p:cNvGraphicFramePr>
          <p:nvPr>
            <p:extLst>
              <p:ext uri="{D42A27DB-BD31-4B8C-83A1-F6EECF244321}">
                <p14:modId xmlns:p14="http://schemas.microsoft.com/office/powerpoint/2010/main" val="443340846"/>
              </p:ext>
            </p:extLst>
          </p:nvPr>
        </p:nvGraphicFramePr>
        <p:xfrm>
          <a:off x="698238" y="4079089"/>
          <a:ext cx="6597650" cy="1794611"/>
        </p:xfrm>
        <a:graphic>
          <a:graphicData uri="http://schemas.openxmlformats.org/drawingml/2006/table">
            <a:tbl>
              <a:tblPr/>
              <a:tblGrid>
                <a:gridCol w="819150">
                  <a:extLst>
                    <a:ext uri="{9D8B030D-6E8A-4147-A177-3AD203B41FA5}">
                      <a16:colId xmlns:a16="http://schemas.microsoft.com/office/drawing/2014/main" val="2849317728"/>
                    </a:ext>
                  </a:extLst>
                </a:gridCol>
                <a:gridCol w="577850">
                  <a:extLst>
                    <a:ext uri="{9D8B030D-6E8A-4147-A177-3AD203B41FA5}">
                      <a16:colId xmlns:a16="http://schemas.microsoft.com/office/drawing/2014/main" val="1808284205"/>
                    </a:ext>
                  </a:extLst>
                </a:gridCol>
                <a:gridCol w="577850">
                  <a:extLst>
                    <a:ext uri="{9D8B030D-6E8A-4147-A177-3AD203B41FA5}">
                      <a16:colId xmlns:a16="http://schemas.microsoft.com/office/drawing/2014/main" val="2098656803"/>
                    </a:ext>
                  </a:extLst>
                </a:gridCol>
                <a:gridCol w="577850">
                  <a:extLst>
                    <a:ext uri="{9D8B030D-6E8A-4147-A177-3AD203B41FA5}">
                      <a16:colId xmlns:a16="http://schemas.microsoft.com/office/drawing/2014/main" val="4018958746"/>
                    </a:ext>
                  </a:extLst>
                </a:gridCol>
                <a:gridCol w="577850">
                  <a:extLst>
                    <a:ext uri="{9D8B030D-6E8A-4147-A177-3AD203B41FA5}">
                      <a16:colId xmlns:a16="http://schemas.microsoft.com/office/drawing/2014/main" val="3952432915"/>
                    </a:ext>
                  </a:extLst>
                </a:gridCol>
                <a:gridCol w="577850">
                  <a:extLst>
                    <a:ext uri="{9D8B030D-6E8A-4147-A177-3AD203B41FA5}">
                      <a16:colId xmlns:a16="http://schemas.microsoft.com/office/drawing/2014/main" val="2876505125"/>
                    </a:ext>
                  </a:extLst>
                </a:gridCol>
                <a:gridCol w="577850">
                  <a:extLst>
                    <a:ext uri="{9D8B030D-6E8A-4147-A177-3AD203B41FA5}">
                      <a16:colId xmlns:a16="http://schemas.microsoft.com/office/drawing/2014/main" val="2860775580"/>
                    </a:ext>
                  </a:extLst>
                </a:gridCol>
                <a:gridCol w="577850">
                  <a:extLst>
                    <a:ext uri="{9D8B030D-6E8A-4147-A177-3AD203B41FA5}">
                      <a16:colId xmlns:a16="http://schemas.microsoft.com/office/drawing/2014/main" val="2708684527"/>
                    </a:ext>
                  </a:extLst>
                </a:gridCol>
                <a:gridCol w="577850">
                  <a:extLst>
                    <a:ext uri="{9D8B030D-6E8A-4147-A177-3AD203B41FA5}">
                      <a16:colId xmlns:a16="http://schemas.microsoft.com/office/drawing/2014/main" val="582373654"/>
                    </a:ext>
                  </a:extLst>
                </a:gridCol>
                <a:gridCol w="577850">
                  <a:extLst>
                    <a:ext uri="{9D8B030D-6E8A-4147-A177-3AD203B41FA5}">
                      <a16:colId xmlns:a16="http://schemas.microsoft.com/office/drawing/2014/main" val="1175972446"/>
                    </a:ext>
                  </a:extLst>
                </a:gridCol>
                <a:gridCol w="577850">
                  <a:extLst>
                    <a:ext uri="{9D8B030D-6E8A-4147-A177-3AD203B41FA5}">
                      <a16:colId xmlns:a16="http://schemas.microsoft.com/office/drawing/2014/main" val="2595919134"/>
                    </a:ext>
                  </a:extLst>
                </a:gridCol>
              </a:tblGrid>
              <a:tr h="550126">
                <a:tc gridSpan="11">
                  <a:txBody>
                    <a:bodyPr/>
                    <a:lstStyle/>
                    <a:p>
                      <a:pPr marL="91440" marR="0" indent="0" algn="ctr" rtl="0">
                        <a:lnSpc>
                          <a:spcPct val="118000"/>
                        </a:lnSpc>
                        <a:spcBef>
                          <a:spcPts val="0"/>
                        </a:spcBef>
                        <a:spcAft>
                          <a:spcPts val="0"/>
                        </a:spcAft>
                      </a:pPr>
                      <a:r>
                        <a:rPr lang="en-US" sz="1100" b="1" kern="1400" dirty="0">
                          <a:ln>
                            <a:noFill/>
                          </a:ln>
                          <a:solidFill>
                            <a:srgbClr val="000000"/>
                          </a:solidFill>
                          <a:effectLst/>
                          <a:highlight>
                            <a:srgbClr val="B0D35D"/>
                          </a:highlight>
                          <a:latin typeface="Arial Narrow" panose="020B0606020202030204" pitchFamily="34" charset="0"/>
                        </a:rPr>
                        <a:t>Bi-Weekly Voluntary Life and AD&amp;D Rates </a:t>
                      </a:r>
                      <a:endParaRPr lang="en-US" sz="1000" kern="1400" dirty="0">
                        <a:ln>
                          <a:noFill/>
                        </a:ln>
                        <a:solidFill>
                          <a:srgbClr val="000000"/>
                        </a:solidFill>
                        <a:effectLst/>
                        <a:highlight>
                          <a:srgbClr val="B0D35D"/>
                        </a:highlight>
                        <a:latin typeface="Calibri" panose="020F0502020204030204" pitchFamily="34" charset="0"/>
                      </a:endParaRPr>
                    </a:p>
                    <a:p>
                      <a:pPr marL="91440" marR="0" indent="0" algn="ctr" rtl="0">
                        <a:lnSpc>
                          <a:spcPct val="118000"/>
                        </a:lnSpc>
                        <a:spcBef>
                          <a:spcPts val="0"/>
                        </a:spcBef>
                        <a:spcAft>
                          <a:spcPts val="0"/>
                        </a:spcAft>
                      </a:pPr>
                      <a:r>
                        <a:rPr lang="en-US" sz="1100" b="1" kern="1400" dirty="0">
                          <a:ln>
                            <a:noFill/>
                          </a:ln>
                          <a:solidFill>
                            <a:srgbClr val="000000"/>
                          </a:solidFill>
                          <a:effectLst/>
                          <a:highlight>
                            <a:srgbClr val="B0D35D"/>
                          </a:highlight>
                          <a:latin typeface="Arial Narrow" panose="020B0606020202030204" pitchFamily="34" charset="0"/>
                        </a:rPr>
                        <a:t>(Per $1,000 of Benefit) </a:t>
                      </a:r>
                      <a:endParaRPr lang="en-US" sz="1000" kern="1400" dirty="0">
                        <a:ln>
                          <a:noFill/>
                        </a:ln>
                        <a:solidFill>
                          <a:srgbClr val="000000"/>
                        </a:solidFill>
                        <a:effectLst/>
                        <a:highlight>
                          <a:srgbClr val="B0D35D"/>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498178578"/>
                  </a:ext>
                </a:extLst>
              </a:tr>
              <a:tr h="361213">
                <a:tc>
                  <a:txBody>
                    <a:bodyPr/>
                    <a:lstStyle/>
                    <a:p>
                      <a:pPr marR="0" indent="0" algn="l" rtl="0">
                        <a:lnSpc>
                          <a:spcPct val="118000"/>
                        </a:lnSpc>
                        <a:spcBef>
                          <a:spcPts val="0"/>
                        </a:spcBef>
                        <a:spcAft>
                          <a:spcPts val="0"/>
                        </a:spcAft>
                      </a:pPr>
                      <a:r>
                        <a:rPr lang="en-US" sz="1100" b="1" kern="1400" dirty="0">
                          <a:ln>
                            <a:noFill/>
                          </a:ln>
                          <a:solidFill>
                            <a:srgbClr val="211D1E"/>
                          </a:solidFill>
                          <a:effectLst/>
                          <a:highlight>
                            <a:srgbClr val="F3F3F3"/>
                          </a:highlight>
                          <a:latin typeface="Arial Narrow" panose="020B0606020202030204" pitchFamily="34" charset="0"/>
                        </a:rPr>
                        <a:t>Age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&lt;29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dirty="0">
                          <a:ln>
                            <a:noFill/>
                          </a:ln>
                          <a:solidFill>
                            <a:srgbClr val="0062BC"/>
                          </a:solidFill>
                          <a:effectLst/>
                          <a:highlight>
                            <a:srgbClr val="F3F3F3"/>
                          </a:highlight>
                          <a:latin typeface="Arial Narrow" panose="020B0606020202030204" pitchFamily="34" charset="0"/>
                        </a:rPr>
                        <a:t>30-34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dirty="0">
                          <a:ln>
                            <a:noFill/>
                          </a:ln>
                          <a:solidFill>
                            <a:srgbClr val="0062BC"/>
                          </a:solidFill>
                          <a:effectLst/>
                          <a:highlight>
                            <a:srgbClr val="F3F3F3"/>
                          </a:highlight>
                          <a:latin typeface="Arial Narrow" panose="020B0606020202030204" pitchFamily="34" charset="0"/>
                        </a:rPr>
                        <a:t>35-39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dirty="0">
                          <a:ln>
                            <a:noFill/>
                          </a:ln>
                          <a:solidFill>
                            <a:srgbClr val="0062BC"/>
                          </a:solidFill>
                          <a:effectLst/>
                          <a:highlight>
                            <a:srgbClr val="F3F3F3"/>
                          </a:highlight>
                          <a:latin typeface="Arial Narrow" panose="020B0606020202030204" pitchFamily="34" charset="0"/>
                        </a:rPr>
                        <a:t>40-44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45-49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50-54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55-59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60-64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65-69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b="1" kern="1400">
                          <a:ln>
                            <a:noFill/>
                          </a:ln>
                          <a:solidFill>
                            <a:srgbClr val="0062BC"/>
                          </a:solidFill>
                          <a:effectLst/>
                          <a:highlight>
                            <a:srgbClr val="F3F3F3"/>
                          </a:highlight>
                          <a:latin typeface="Arial Narrow" panose="020B0606020202030204" pitchFamily="34" charset="0"/>
                        </a:rPr>
                        <a:t>70+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927217238"/>
                  </a:ext>
                </a:extLst>
              </a:tr>
              <a:tr h="496024">
                <a:tc>
                  <a:txBody>
                    <a:bodyPr/>
                    <a:lstStyle/>
                    <a:p>
                      <a:pPr marR="0" indent="0" algn="l" rtl="0">
                        <a:lnSpc>
                          <a:spcPct val="118000"/>
                        </a:lnSpc>
                        <a:spcBef>
                          <a:spcPts val="0"/>
                        </a:spcBef>
                        <a:spcAft>
                          <a:spcPts val="0"/>
                        </a:spcAft>
                      </a:pPr>
                      <a:r>
                        <a:rPr lang="en-US" sz="1100" b="1" kern="1400" dirty="0">
                          <a:ln>
                            <a:noFill/>
                          </a:ln>
                          <a:solidFill>
                            <a:srgbClr val="211D1E"/>
                          </a:solidFill>
                          <a:effectLst/>
                          <a:highlight>
                            <a:srgbClr val="D9D9D9"/>
                          </a:highlight>
                          <a:latin typeface="Arial Narrow" panose="020B0606020202030204" pitchFamily="34" charset="0"/>
                        </a:rPr>
                        <a:t>Employee/ Spouse </a:t>
                      </a:r>
                      <a:endParaRPr lang="en-US" sz="1000" kern="1400" dirty="0">
                        <a:ln>
                          <a:noFill/>
                        </a:ln>
                        <a:solidFill>
                          <a:srgbClr val="000000"/>
                        </a:solidFill>
                        <a:effectLst/>
                        <a:highlight>
                          <a:srgbClr val="D9D9D9"/>
                        </a:highlight>
                        <a:latin typeface="Calibri" panose="020F0502020204030204" pitchFamily="34" charset="0"/>
                      </a:endParaRPr>
                    </a:p>
                  </a:txBody>
                  <a:tcPr marL="9525" marR="9525" marT="2794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$0.092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$0.104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$0.156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$0.252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$0.389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$0.633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$0.995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$1.38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$2.549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$4.312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871662484"/>
                  </a:ext>
                </a:extLst>
              </a:tr>
              <a:tr h="387248">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Child </a:t>
                      </a:r>
                      <a:endParaRPr lang="en-US" sz="1000" kern="140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gridSpan="10">
                  <a:txBody>
                    <a:bodyPr/>
                    <a:lstStyle/>
                    <a:p>
                      <a:pPr marR="0" indent="0" algn="ctr" rtl="0">
                        <a:lnSpc>
                          <a:spcPct val="118000"/>
                        </a:lnSpc>
                        <a:spcBef>
                          <a:spcPts val="0"/>
                        </a:spcBef>
                        <a:spcAft>
                          <a:spcPts val="0"/>
                        </a:spcAft>
                      </a:pPr>
                      <a:r>
                        <a:rPr lang="en-US" sz="1100" kern="1400" dirty="0">
                          <a:ln>
                            <a:noFill/>
                          </a:ln>
                          <a:solidFill>
                            <a:srgbClr val="211D1E"/>
                          </a:solidFill>
                          <a:effectLst/>
                          <a:latin typeface="Arial Narrow" panose="020B0606020202030204" pitchFamily="34" charset="0"/>
                        </a:rPr>
                        <a:t>$0.20  </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76308021"/>
                  </a:ext>
                </a:extLst>
              </a:tr>
            </a:tbl>
          </a:graphicData>
        </a:graphic>
      </p:graphicFrame>
      <p:sp>
        <p:nvSpPr>
          <p:cNvPr id="4" name="TextBox 3">
            <a:extLst>
              <a:ext uri="{FF2B5EF4-FFF2-40B4-BE49-F238E27FC236}">
                <a16:creationId xmlns:a16="http://schemas.microsoft.com/office/drawing/2014/main" id="{AD94AC03-AAB7-AD66-D6EA-3498030FD1B0}"/>
              </a:ext>
            </a:extLst>
          </p:cNvPr>
          <p:cNvSpPr txBox="1"/>
          <p:nvPr/>
        </p:nvSpPr>
        <p:spPr>
          <a:xfrm>
            <a:off x="698237" y="5920372"/>
            <a:ext cx="6921763" cy="430887"/>
          </a:xfrm>
          <a:prstGeom prst="rect">
            <a:avLst/>
          </a:prstGeom>
          <a:noFill/>
        </p:spPr>
        <p:txBody>
          <a:bodyPr wrap="square">
            <a:spAutoFit/>
          </a:bodyPr>
          <a:lstStyle/>
          <a:p>
            <a:pPr marL="0" marR="0">
              <a:buNone/>
            </a:pPr>
            <a:r>
              <a:rPr lang="en-US" sz="1100" dirty="0">
                <a:effectLst/>
                <a:latin typeface="Arial" panose="020B0604020202020204" pitchFamily="34" charset="0"/>
                <a:ea typeface="Aptos" panose="020B0004020202020204" pitchFamily="34" charset="0"/>
                <a:cs typeface="Arial" panose="020B0604020202020204" pitchFamily="34" charset="0"/>
              </a:rPr>
              <a:t>*</a:t>
            </a:r>
            <a:r>
              <a:rPr lang="en-US" sz="1100" b="1" dirty="0">
                <a:effectLst/>
                <a:latin typeface="Arial" panose="020B0604020202020204" pitchFamily="34" charset="0"/>
                <a:ea typeface="Aptos" panose="020B0004020202020204" pitchFamily="34" charset="0"/>
                <a:cs typeface="Arial" panose="020B0604020202020204" pitchFamily="34" charset="0"/>
              </a:rPr>
              <a:t>Employees exceeding the guaranteed issue amount must complete an EOI form which is accessible via a link during your Paycor enrollment</a:t>
            </a:r>
            <a:r>
              <a:rPr lang="en-US" sz="1100" dirty="0">
                <a:effectLst/>
                <a:latin typeface="Arial" panose="020B060402020202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22967901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DC696F-9972-452E-8DE5-8941446BCB31}"/>
              </a:ext>
            </a:extLst>
          </p:cNvPr>
          <p:cNvSpPr>
            <a:spLocks noGrp="1"/>
          </p:cNvSpPr>
          <p:nvPr>
            <p:ph type="ctrTitle"/>
          </p:nvPr>
        </p:nvSpPr>
        <p:spPr/>
        <p:txBody>
          <a:bodyPr/>
          <a:lstStyle/>
          <a:p>
            <a:r>
              <a:rPr lang="en-US" dirty="0">
                <a:solidFill>
                  <a:srgbClr val="002F5E"/>
                </a:solidFill>
              </a:rPr>
              <a:t>DISABILITY INSURANCE</a:t>
            </a:r>
          </a:p>
        </p:txBody>
      </p:sp>
    </p:spTree>
    <p:extLst>
      <p:ext uri="{BB962C8B-B14F-4D97-AF65-F5344CB8AC3E}">
        <p14:creationId xmlns:p14="http://schemas.microsoft.com/office/powerpoint/2010/main" val="3829298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3BB5344-453F-466B-BE67-4940B7BDA35B}"/>
              </a:ext>
            </a:extLst>
          </p:cNvPr>
          <p:cNvSpPr>
            <a:spLocks noGrp="1"/>
          </p:cNvSpPr>
          <p:nvPr>
            <p:ph type="title"/>
          </p:nvPr>
        </p:nvSpPr>
        <p:spPr/>
        <p:txBody>
          <a:bodyPr>
            <a:normAutofit fontScale="90000"/>
          </a:bodyPr>
          <a:lstStyle/>
          <a:p>
            <a:r>
              <a:rPr lang="en-US" dirty="0"/>
              <a:t>SHORT-TERM &amp; LONG-TERM DISABILITY</a:t>
            </a:r>
          </a:p>
        </p:txBody>
      </p:sp>
      <p:sp>
        <p:nvSpPr>
          <p:cNvPr id="4" name="Slide Number Placeholder 3">
            <a:extLst>
              <a:ext uri="{FF2B5EF4-FFF2-40B4-BE49-F238E27FC236}">
                <a16:creationId xmlns:a16="http://schemas.microsoft.com/office/drawing/2014/main" id="{3AA31513-35B3-4470-885E-3B67CFE95A55}"/>
              </a:ext>
            </a:extLst>
          </p:cNvPr>
          <p:cNvSpPr>
            <a:spLocks noGrp="1"/>
          </p:cNvSpPr>
          <p:nvPr>
            <p:ph type="sldNum" sz="quarter" idx="12"/>
          </p:nvPr>
        </p:nvSpPr>
        <p:spPr/>
        <p:txBody>
          <a:bodyPr/>
          <a:lstStyle/>
          <a:p>
            <a:fld id="{02266A82-7052-4F19-AA33-DE09AC459DCD}" type="slidenum">
              <a:rPr lang="en-US" sz="900" smtClean="0"/>
              <a:pPr/>
              <a:t>23</a:t>
            </a:fld>
            <a:endParaRPr lang="en-US" sz="900" dirty="0"/>
          </a:p>
        </p:txBody>
      </p:sp>
      <p:sp>
        <p:nvSpPr>
          <p:cNvPr id="20" name="Content Placeholder 19">
            <a:extLst>
              <a:ext uri="{FF2B5EF4-FFF2-40B4-BE49-F238E27FC236}">
                <a16:creationId xmlns:a16="http://schemas.microsoft.com/office/drawing/2014/main" id="{619DF725-CF4B-4C2D-AB9A-56DC1F8EAE65}"/>
              </a:ext>
            </a:extLst>
          </p:cNvPr>
          <p:cNvSpPr>
            <a:spLocks noGrp="1"/>
          </p:cNvSpPr>
          <p:nvPr>
            <p:ph sz="half" idx="4294967295"/>
          </p:nvPr>
        </p:nvSpPr>
        <p:spPr>
          <a:xfrm>
            <a:off x="5235575" y="2279650"/>
            <a:ext cx="3908425" cy="1022350"/>
          </a:xfrm>
        </p:spPr>
        <p:txBody>
          <a:bodyPr>
            <a:normAutofit/>
          </a:bodyPr>
          <a:lstStyle/>
          <a:p>
            <a:endParaRPr lang="en-US" dirty="0"/>
          </a:p>
          <a:p>
            <a:endParaRPr lang="en-US" dirty="0"/>
          </a:p>
          <a:p>
            <a:endParaRPr lang="en-US" dirty="0"/>
          </a:p>
        </p:txBody>
      </p:sp>
      <p:pic>
        <p:nvPicPr>
          <p:cNvPr id="3" name="Picture 2" descr="A picture containing logo&#10;&#10;Description automatically generated">
            <a:extLst>
              <a:ext uri="{FF2B5EF4-FFF2-40B4-BE49-F238E27FC236}">
                <a16:creationId xmlns:a16="http://schemas.microsoft.com/office/drawing/2014/main" id="{7CF9B3FB-1E17-8B8A-FDC3-A6B04A889F4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283842" y="2912778"/>
            <a:ext cx="2515468" cy="1854529"/>
          </a:xfrm>
          <a:prstGeom prst="rect">
            <a:avLst/>
          </a:prstGeom>
        </p:spPr>
      </p:pic>
      <p:graphicFrame>
        <p:nvGraphicFramePr>
          <p:cNvPr id="2" name="Table 1">
            <a:extLst>
              <a:ext uri="{FF2B5EF4-FFF2-40B4-BE49-F238E27FC236}">
                <a16:creationId xmlns:a16="http://schemas.microsoft.com/office/drawing/2014/main" id="{2E19F1F2-6048-BA84-3749-0CE751824528}"/>
              </a:ext>
            </a:extLst>
          </p:cNvPr>
          <p:cNvGraphicFramePr>
            <a:graphicFrameLocks noGrp="1"/>
          </p:cNvGraphicFramePr>
          <p:nvPr>
            <p:extLst>
              <p:ext uri="{D42A27DB-BD31-4B8C-83A1-F6EECF244321}">
                <p14:modId xmlns:p14="http://schemas.microsoft.com/office/powerpoint/2010/main" val="3993903760"/>
              </p:ext>
            </p:extLst>
          </p:nvPr>
        </p:nvGraphicFramePr>
        <p:xfrm>
          <a:off x="628650" y="1291014"/>
          <a:ext cx="6000750" cy="1621764"/>
        </p:xfrm>
        <a:graphic>
          <a:graphicData uri="http://schemas.openxmlformats.org/drawingml/2006/table">
            <a:tbl>
              <a:tblPr/>
              <a:tblGrid>
                <a:gridCol w="2295525">
                  <a:extLst>
                    <a:ext uri="{9D8B030D-6E8A-4147-A177-3AD203B41FA5}">
                      <a16:colId xmlns:a16="http://schemas.microsoft.com/office/drawing/2014/main" val="581237752"/>
                    </a:ext>
                  </a:extLst>
                </a:gridCol>
                <a:gridCol w="3705225">
                  <a:extLst>
                    <a:ext uri="{9D8B030D-6E8A-4147-A177-3AD203B41FA5}">
                      <a16:colId xmlns:a16="http://schemas.microsoft.com/office/drawing/2014/main" val="1019940707"/>
                    </a:ext>
                  </a:extLst>
                </a:gridCol>
              </a:tblGrid>
              <a:tr h="270294">
                <a:tc gridSpan="2">
                  <a:txBody>
                    <a:bodyPr/>
                    <a:lstStyle/>
                    <a:p>
                      <a:pPr marL="91440" marR="0" indent="0" algn="ctr" rtl="0">
                        <a:lnSpc>
                          <a:spcPct val="118000"/>
                        </a:lnSpc>
                        <a:spcBef>
                          <a:spcPts val="0"/>
                        </a:spcBef>
                        <a:spcAft>
                          <a:spcPts val="0"/>
                        </a:spcAft>
                      </a:pPr>
                      <a:r>
                        <a:rPr lang="en-US" sz="1200" b="1" kern="1400" dirty="0">
                          <a:ln>
                            <a:noFill/>
                          </a:ln>
                          <a:solidFill>
                            <a:srgbClr val="000000"/>
                          </a:solidFill>
                          <a:effectLst/>
                          <a:highlight>
                            <a:srgbClr val="B0D35D"/>
                          </a:highlight>
                          <a:latin typeface="Arial Narrow" panose="020B0606020202030204" pitchFamily="34" charset="0"/>
                        </a:rPr>
                        <a:t>Short Term Disability</a:t>
                      </a:r>
                      <a:endParaRPr lang="en-US" sz="1000" kern="1400" dirty="0">
                        <a:ln>
                          <a:noFill/>
                        </a:ln>
                        <a:solidFill>
                          <a:srgbClr val="000000"/>
                        </a:solidFill>
                        <a:effectLst/>
                        <a:highlight>
                          <a:srgbClr val="B0D35D"/>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extLst>
                  <a:ext uri="{0D108BD9-81ED-4DB2-BD59-A6C34878D82A}">
                    <a16:rowId xmlns:a16="http://schemas.microsoft.com/office/drawing/2014/main" val="78584180"/>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Benefit Amount </a:t>
                      </a:r>
                      <a:endParaRPr lang="en-US" sz="1000" kern="1400">
                        <a:ln>
                          <a:noFill/>
                        </a:ln>
                        <a:solidFill>
                          <a:srgbClr val="000000"/>
                        </a:solidFill>
                        <a:effectLst/>
                        <a:highlight>
                          <a:srgbClr val="F3F3F3"/>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60% of covered weekly earnings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4157532523"/>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Benefit Maximum </a:t>
                      </a:r>
                      <a:endParaRPr lang="en-US" sz="1000" kern="1400">
                        <a:ln>
                          <a:noFill/>
                        </a:ln>
                        <a:solidFill>
                          <a:srgbClr val="000000"/>
                        </a:solidFill>
                        <a:effectLst/>
                        <a:highlight>
                          <a:srgbClr val="D9D9D9"/>
                        </a:highlight>
                        <a:latin typeface="Calibri" panose="020F0502020204030204" pitchFamily="34" charset="0"/>
                      </a:endParaRPr>
                    </a:p>
                  </a:txBody>
                  <a:tcPr marL="9525" marR="9525" marT="2794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$1,250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259606618"/>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Benefits Begin On </a:t>
                      </a:r>
                      <a:endParaRPr lang="en-US" sz="1000" kern="140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F3F3F3"/>
                          </a:highlight>
                          <a:latin typeface="Arial Narrow" panose="020B0606020202030204" pitchFamily="34" charset="0"/>
                        </a:rPr>
                        <a:t>Injury / Sickness: on the 15th day of disability </a:t>
                      </a:r>
                      <a:endParaRPr lang="en-US" sz="1000" kern="140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168709984"/>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Maximum Benefit Period </a:t>
                      </a:r>
                      <a:endParaRPr lang="en-US" sz="1000" kern="1400">
                        <a:ln>
                          <a:noFill/>
                        </a:ln>
                        <a:solidFill>
                          <a:srgbClr val="000000"/>
                        </a:solidFill>
                        <a:effectLst/>
                        <a:highlight>
                          <a:srgbClr val="D9D9D9"/>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8000"/>
                        </a:lnSpc>
                        <a:spcBef>
                          <a:spcPts val="0"/>
                        </a:spcBef>
                        <a:spcAft>
                          <a:spcPts val="0"/>
                        </a:spcAft>
                      </a:pPr>
                      <a:r>
                        <a:rPr lang="en-US" sz="1100" kern="1400">
                          <a:ln>
                            <a:noFill/>
                          </a:ln>
                          <a:solidFill>
                            <a:srgbClr val="211D1E"/>
                          </a:solidFill>
                          <a:effectLst/>
                          <a:highlight>
                            <a:srgbClr val="D9D9D9"/>
                          </a:highlight>
                          <a:latin typeface="Arial Narrow" panose="020B0606020202030204" pitchFamily="34" charset="0"/>
                        </a:rPr>
                        <a:t>Up to 11 weeks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138181358"/>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Pre-Existing Condition Limitations </a:t>
                      </a:r>
                      <a:endParaRPr lang="en-US" sz="1000" kern="140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8000"/>
                        </a:lnSpc>
                        <a:spcBef>
                          <a:spcPts val="0"/>
                        </a:spcBef>
                        <a:spcAft>
                          <a:spcPts val="0"/>
                        </a:spcAft>
                      </a:pPr>
                      <a:r>
                        <a:rPr lang="en-US" sz="1100" kern="1400" dirty="0">
                          <a:ln>
                            <a:noFill/>
                          </a:ln>
                          <a:solidFill>
                            <a:srgbClr val="211D1E"/>
                          </a:solidFill>
                          <a:effectLst/>
                          <a:highlight>
                            <a:srgbClr val="F3F3F3"/>
                          </a:highlight>
                          <a:latin typeface="Arial Narrow" panose="020B0606020202030204" pitchFamily="34" charset="0"/>
                        </a:rPr>
                        <a:t>3/6 </a:t>
                      </a:r>
                      <a:endParaRPr lang="en-US" sz="1000" kern="1400" dirty="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030025673"/>
                  </a:ext>
                </a:extLst>
              </a:tr>
            </a:tbl>
          </a:graphicData>
        </a:graphic>
      </p:graphicFrame>
      <p:graphicFrame>
        <p:nvGraphicFramePr>
          <p:cNvPr id="8" name="Table 7">
            <a:extLst>
              <a:ext uri="{FF2B5EF4-FFF2-40B4-BE49-F238E27FC236}">
                <a16:creationId xmlns:a16="http://schemas.microsoft.com/office/drawing/2014/main" id="{7D13A877-F8F6-4B95-0006-6CADA5A32CED}"/>
              </a:ext>
            </a:extLst>
          </p:cNvPr>
          <p:cNvGraphicFramePr>
            <a:graphicFrameLocks noGrp="1"/>
          </p:cNvGraphicFramePr>
          <p:nvPr>
            <p:extLst>
              <p:ext uri="{D42A27DB-BD31-4B8C-83A1-F6EECF244321}">
                <p14:modId xmlns:p14="http://schemas.microsoft.com/office/powerpoint/2010/main" val="1263885793"/>
              </p:ext>
            </p:extLst>
          </p:nvPr>
        </p:nvGraphicFramePr>
        <p:xfrm>
          <a:off x="628650" y="4452391"/>
          <a:ext cx="6000750" cy="1621764"/>
        </p:xfrm>
        <a:graphic>
          <a:graphicData uri="http://schemas.openxmlformats.org/drawingml/2006/table">
            <a:tbl>
              <a:tblPr/>
              <a:tblGrid>
                <a:gridCol w="2295525">
                  <a:extLst>
                    <a:ext uri="{9D8B030D-6E8A-4147-A177-3AD203B41FA5}">
                      <a16:colId xmlns:a16="http://schemas.microsoft.com/office/drawing/2014/main" val="856188049"/>
                    </a:ext>
                  </a:extLst>
                </a:gridCol>
                <a:gridCol w="3705225">
                  <a:extLst>
                    <a:ext uri="{9D8B030D-6E8A-4147-A177-3AD203B41FA5}">
                      <a16:colId xmlns:a16="http://schemas.microsoft.com/office/drawing/2014/main" val="1043599736"/>
                    </a:ext>
                  </a:extLst>
                </a:gridCol>
              </a:tblGrid>
              <a:tr h="270294">
                <a:tc gridSpan="2">
                  <a:txBody>
                    <a:bodyPr/>
                    <a:lstStyle/>
                    <a:p>
                      <a:pPr marL="91440" marR="0" indent="0" algn="ctr" rtl="0">
                        <a:lnSpc>
                          <a:spcPct val="118000"/>
                        </a:lnSpc>
                        <a:spcBef>
                          <a:spcPts val="0"/>
                        </a:spcBef>
                        <a:spcAft>
                          <a:spcPts val="0"/>
                        </a:spcAft>
                      </a:pPr>
                      <a:r>
                        <a:rPr lang="en-US" sz="1200" b="1" kern="1400">
                          <a:ln>
                            <a:noFill/>
                          </a:ln>
                          <a:solidFill>
                            <a:srgbClr val="000000"/>
                          </a:solidFill>
                          <a:effectLst/>
                          <a:highlight>
                            <a:srgbClr val="B0D35D"/>
                          </a:highlight>
                          <a:latin typeface="Arial Narrow" panose="020B0606020202030204" pitchFamily="34" charset="0"/>
                        </a:rPr>
                        <a:t>Long Term Disability</a:t>
                      </a:r>
                      <a:endParaRPr lang="en-US" sz="1000" kern="1400">
                        <a:ln>
                          <a:noFill/>
                        </a:ln>
                        <a:solidFill>
                          <a:srgbClr val="000000"/>
                        </a:solidFill>
                        <a:effectLst/>
                        <a:highlight>
                          <a:srgbClr val="B0D35D"/>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extLst>
                  <a:ext uri="{0D108BD9-81ED-4DB2-BD59-A6C34878D82A}">
                    <a16:rowId xmlns:a16="http://schemas.microsoft.com/office/drawing/2014/main" val="320670291"/>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Benefit Amount </a:t>
                      </a:r>
                      <a:endParaRPr lang="en-US" sz="1000" kern="1400">
                        <a:ln>
                          <a:noFill/>
                        </a:ln>
                        <a:solidFill>
                          <a:srgbClr val="000000"/>
                        </a:solidFill>
                        <a:effectLst/>
                        <a:highlight>
                          <a:srgbClr val="F3F3F3"/>
                        </a:highlight>
                        <a:latin typeface="Calibri" panose="020F0502020204030204" pitchFamily="34" charset="0"/>
                      </a:endParaRPr>
                    </a:p>
                  </a:txBody>
                  <a:tcPr marL="9525" marR="9525" marT="381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905"/>
                        </a:lnSpc>
                        <a:spcBef>
                          <a:spcPts val="0"/>
                        </a:spcBef>
                        <a:spcAft>
                          <a:spcPts val="600"/>
                        </a:spcAft>
                      </a:pPr>
                      <a:r>
                        <a:rPr lang="en-US" sz="1100" kern="1400">
                          <a:ln>
                            <a:noFill/>
                          </a:ln>
                          <a:solidFill>
                            <a:srgbClr val="211D1E"/>
                          </a:solidFill>
                          <a:effectLst/>
                          <a:highlight>
                            <a:srgbClr val="F3F3F3"/>
                          </a:highlight>
                          <a:latin typeface="Arial Narrow" panose="020B0606020202030204" pitchFamily="34" charset="0"/>
                        </a:rPr>
                        <a:t>60% of covered monthly earnings </a:t>
                      </a:r>
                      <a:endParaRPr lang="en-US" sz="1000" kern="1400">
                        <a:ln>
                          <a:noFill/>
                        </a:ln>
                        <a:solidFill>
                          <a:srgbClr val="000000"/>
                        </a:solidFill>
                        <a:effectLst/>
                        <a:highlight>
                          <a:srgbClr val="F3F3F3"/>
                        </a:highlight>
                        <a:latin typeface="Calibri" panose="020F0502020204030204" pitchFamily="34" charset="0"/>
                      </a:endParaRPr>
                    </a:p>
                  </a:txBody>
                  <a:tcPr marL="9525" marR="9525" marT="2730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605523018"/>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Benefit Maximum </a:t>
                      </a:r>
                      <a:endParaRPr lang="en-US" sz="1000" kern="1400">
                        <a:ln>
                          <a:noFill/>
                        </a:ln>
                        <a:solidFill>
                          <a:srgbClr val="000000"/>
                        </a:solidFill>
                        <a:effectLst/>
                        <a:highlight>
                          <a:srgbClr val="D9D9D9"/>
                        </a:highlight>
                        <a:latin typeface="Calibri" panose="020F0502020204030204" pitchFamily="34" charset="0"/>
                      </a:endParaRPr>
                    </a:p>
                  </a:txBody>
                  <a:tcPr marL="9525" marR="9525" marT="2794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905"/>
                        </a:lnSpc>
                        <a:spcBef>
                          <a:spcPts val="0"/>
                        </a:spcBef>
                        <a:spcAft>
                          <a:spcPts val="600"/>
                        </a:spcAft>
                      </a:pPr>
                      <a:r>
                        <a:rPr lang="en-US" sz="1100" kern="1400">
                          <a:ln>
                            <a:noFill/>
                          </a:ln>
                          <a:solidFill>
                            <a:srgbClr val="211D1E"/>
                          </a:solidFill>
                          <a:effectLst/>
                          <a:highlight>
                            <a:srgbClr val="D9D9D9"/>
                          </a:highlight>
                          <a:latin typeface="Arial Narrow" panose="020B0606020202030204" pitchFamily="34" charset="0"/>
                        </a:rPr>
                        <a:t>$6,500 </a:t>
                      </a:r>
                      <a:endParaRPr lang="en-US" sz="1000" kern="1400">
                        <a:ln>
                          <a:noFill/>
                        </a:ln>
                        <a:solidFill>
                          <a:srgbClr val="000000"/>
                        </a:solidFill>
                        <a:effectLst/>
                        <a:highlight>
                          <a:srgbClr val="D9D9D9"/>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751139667"/>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F3F3F3"/>
                          </a:highlight>
                          <a:latin typeface="Arial Narrow" panose="020B0606020202030204" pitchFamily="34" charset="0"/>
                        </a:rPr>
                        <a:t>Benefits Begin On </a:t>
                      </a:r>
                      <a:endParaRPr lang="en-US" sz="1000" kern="140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905"/>
                        </a:lnSpc>
                        <a:spcBef>
                          <a:spcPts val="0"/>
                        </a:spcBef>
                        <a:spcAft>
                          <a:spcPts val="600"/>
                        </a:spcAft>
                      </a:pPr>
                      <a:r>
                        <a:rPr lang="en-US" sz="1100" kern="1400">
                          <a:ln>
                            <a:noFill/>
                          </a:ln>
                          <a:solidFill>
                            <a:srgbClr val="211D1E"/>
                          </a:solidFill>
                          <a:effectLst/>
                          <a:highlight>
                            <a:srgbClr val="F3F3F3"/>
                          </a:highlight>
                          <a:latin typeface="Arial Narrow" panose="020B0606020202030204" pitchFamily="34" charset="0"/>
                        </a:rPr>
                        <a:t>On the 91st day of disability </a:t>
                      </a:r>
                      <a:endParaRPr lang="en-US" sz="1000" kern="1400">
                        <a:ln>
                          <a:noFill/>
                        </a:ln>
                        <a:solidFill>
                          <a:srgbClr val="000000"/>
                        </a:solidFill>
                        <a:effectLst/>
                        <a:highlight>
                          <a:srgbClr val="F3F3F3"/>
                        </a:highligh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4184490009"/>
                  </a:ext>
                </a:extLst>
              </a:tr>
              <a:tr h="270294">
                <a:tc>
                  <a:txBody>
                    <a:bodyPr/>
                    <a:lstStyle/>
                    <a:p>
                      <a:pPr marR="0" indent="0" algn="l" rtl="0">
                        <a:lnSpc>
                          <a:spcPct val="118000"/>
                        </a:lnSpc>
                        <a:spcBef>
                          <a:spcPts val="0"/>
                        </a:spcBef>
                        <a:spcAft>
                          <a:spcPts val="0"/>
                        </a:spcAft>
                      </a:pPr>
                      <a:r>
                        <a:rPr lang="en-US" sz="1100" b="1" kern="1400">
                          <a:ln>
                            <a:noFill/>
                          </a:ln>
                          <a:solidFill>
                            <a:srgbClr val="211D1E"/>
                          </a:solidFill>
                          <a:effectLst/>
                          <a:highlight>
                            <a:srgbClr val="D9D9D9"/>
                          </a:highlight>
                          <a:latin typeface="Arial Narrow" panose="020B0606020202030204" pitchFamily="34" charset="0"/>
                        </a:rPr>
                        <a:t>Maximum Benefit Period </a:t>
                      </a:r>
                      <a:endParaRPr lang="en-US" sz="1000" kern="1400">
                        <a:ln>
                          <a:noFill/>
                        </a:ln>
                        <a:solidFill>
                          <a:srgbClr val="000000"/>
                        </a:solidFill>
                        <a:effectLst/>
                        <a:highlight>
                          <a:srgbClr val="D9D9D9"/>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ts val="905"/>
                        </a:lnSpc>
                        <a:spcBef>
                          <a:spcPts val="0"/>
                        </a:spcBef>
                        <a:spcAft>
                          <a:spcPts val="600"/>
                        </a:spcAft>
                      </a:pPr>
                      <a:r>
                        <a:rPr lang="en-US" sz="1100" kern="1400" dirty="0">
                          <a:ln>
                            <a:noFill/>
                          </a:ln>
                          <a:solidFill>
                            <a:srgbClr val="211D1E"/>
                          </a:solidFill>
                          <a:effectLst/>
                          <a:latin typeface="Arial Narrow" panose="020B0606020202030204" pitchFamily="34" charset="0"/>
                        </a:rPr>
                        <a:t>5 Years</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829389893"/>
                  </a:ext>
                </a:extLst>
              </a:tr>
              <a:tr h="270294">
                <a:tc>
                  <a:txBody>
                    <a:bodyPr/>
                    <a:lstStyle/>
                    <a:p>
                      <a:pPr marR="0" indent="0" algn="l" rtl="0">
                        <a:lnSpc>
                          <a:spcPct val="118000"/>
                        </a:lnSpc>
                        <a:spcBef>
                          <a:spcPts val="0"/>
                        </a:spcBef>
                        <a:spcAft>
                          <a:spcPts val="0"/>
                        </a:spcAft>
                      </a:pPr>
                      <a:r>
                        <a:rPr lang="en-US" sz="1100" b="1" kern="1400" dirty="0">
                          <a:ln>
                            <a:noFill/>
                          </a:ln>
                          <a:solidFill>
                            <a:srgbClr val="211D1E"/>
                          </a:solidFill>
                          <a:effectLst/>
                          <a:highlight>
                            <a:srgbClr val="F3F3F3"/>
                          </a:highlight>
                          <a:latin typeface="Arial Narrow" panose="020B0606020202030204" pitchFamily="34" charset="0"/>
                        </a:rPr>
                        <a:t>Pre-Existing Condition Limitations </a:t>
                      </a:r>
                      <a:endParaRPr lang="en-US" sz="1000" kern="1400" dirty="0">
                        <a:ln>
                          <a:noFill/>
                        </a:ln>
                        <a:solidFill>
                          <a:srgbClr val="000000"/>
                        </a:solidFill>
                        <a:effectLst/>
                        <a:highlight>
                          <a:srgbClr val="F3F3F3"/>
                        </a:highlight>
                        <a:latin typeface="Calibri" panose="020F0502020204030204" pitchFamily="34" charset="0"/>
                      </a:endParaRPr>
                    </a:p>
                  </a:txBody>
                  <a:tcPr marL="9525" marR="9525" marT="26657"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ts val="905"/>
                        </a:lnSpc>
                        <a:spcBef>
                          <a:spcPts val="0"/>
                        </a:spcBef>
                        <a:spcAft>
                          <a:spcPts val="600"/>
                        </a:spcAft>
                      </a:pPr>
                      <a:r>
                        <a:rPr lang="en-US" sz="1100" kern="1400" dirty="0">
                          <a:ln>
                            <a:noFill/>
                          </a:ln>
                          <a:solidFill>
                            <a:srgbClr val="211D1E"/>
                          </a:solidFill>
                          <a:effectLst/>
                          <a:latin typeface="Arial Narrow" panose="020B0606020202030204" pitchFamily="34" charset="0"/>
                        </a:rPr>
                        <a:t>12/12</a:t>
                      </a:r>
                      <a:endParaRPr lang="en-US" sz="1000" kern="1400" dirty="0">
                        <a:ln>
                          <a:noFill/>
                        </a:ln>
                        <a:solidFill>
                          <a:srgbClr val="000000"/>
                        </a:solidFill>
                        <a:effectLst/>
                        <a:latin typeface="Calibri" panose="020F0502020204030204" pitchFamily="34" charset="0"/>
                      </a:endParaRPr>
                    </a:p>
                  </a:txBody>
                  <a:tcPr marL="36576" marR="36576" marT="36576" marB="36576"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955960072"/>
                  </a:ext>
                </a:extLst>
              </a:tr>
            </a:tbl>
          </a:graphicData>
        </a:graphic>
      </p:graphicFrame>
    </p:spTree>
    <p:extLst>
      <p:ext uri="{BB962C8B-B14F-4D97-AF65-F5344CB8AC3E}">
        <p14:creationId xmlns:p14="http://schemas.microsoft.com/office/powerpoint/2010/main" val="2581285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C6B51-9E1A-2A47-E342-26A17DAE8D53}"/>
              </a:ext>
            </a:extLst>
          </p:cNvPr>
          <p:cNvSpPr>
            <a:spLocks noGrp="1"/>
          </p:cNvSpPr>
          <p:nvPr>
            <p:ph type="title"/>
          </p:nvPr>
        </p:nvSpPr>
        <p:spPr/>
        <p:txBody>
          <a:bodyPr>
            <a:normAutofit/>
          </a:bodyPr>
          <a:lstStyle/>
          <a:p>
            <a:r>
              <a:rPr lang="en-US" dirty="0"/>
              <a:t>EAP PROGRAM</a:t>
            </a:r>
          </a:p>
        </p:txBody>
      </p:sp>
      <p:sp>
        <p:nvSpPr>
          <p:cNvPr id="3" name="Slide Number Placeholder 2">
            <a:extLst>
              <a:ext uri="{FF2B5EF4-FFF2-40B4-BE49-F238E27FC236}">
                <a16:creationId xmlns:a16="http://schemas.microsoft.com/office/drawing/2014/main" id="{85D3BA62-D6DA-6DCC-A479-648E4E6A3249}"/>
              </a:ext>
            </a:extLst>
          </p:cNvPr>
          <p:cNvSpPr>
            <a:spLocks noGrp="1"/>
          </p:cNvSpPr>
          <p:nvPr>
            <p:ph type="sldNum" sz="quarter" idx="12"/>
          </p:nvPr>
        </p:nvSpPr>
        <p:spPr/>
        <p:txBody>
          <a:bodyPr/>
          <a:lstStyle/>
          <a:p>
            <a:fld id="{02266A82-7052-4F19-AA33-DE09AC459DCD}" type="slidenum">
              <a:rPr lang="en-US" sz="900" smtClean="0"/>
              <a:pPr/>
              <a:t>24</a:t>
            </a:fld>
            <a:endParaRPr lang="en-US" sz="900" dirty="0"/>
          </a:p>
        </p:txBody>
      </p:sp>
      <p:sp>
        <p:nvSpPr>
          <p:cNvPr id="6" name="Content Placeholder 2">
            <a:extLst>
              <a:ext uri="{FF2B5EF4-FFF2-40B4-BE49-F238E27FC236}">
                <a16:creationId xmlns:a16="http://schemas.microsoft.com/office/drawing/2014/main" id="{7093BC07-5718-28FF-45A0-C9943D091184}"/>
              </a:ext>
            </a:extLst>
          </p:cNvPr>
          <p:cNvSpPr txBox="1">
            <a:spLocks/>
          </p:cNvSpPr>
          <p:nvPr/>
        </p:nvSpPr>
        <p:spPr>
          <a:xfrm>
            <a:off x="486579" y="1264662"/>
            <a:ext cx="8218031" cy="494475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n-US" sz="1900" dirty="0"/>
              <a:t>BBMA recognizes that personal and family problems can impact your life at home and at work. That’s why we offer the EAP to give you access to help when you need it most. </a:t>
            </a:r>
          </a:p>
          <a:p>
            <a:pPr marL="0" indent="0">
              <a:buNone/>
              <a:defRPr/>
            </a:pPr>
            <a:r>
              <a:rPr lang="en-US" sz="1900" dirty="0"/>
              <a:t>The EAP is completely confidential and free for you. Through this program, you and your household family members can get up to three confidential sessions with a counselor. </a:t>
            </a:r>
          </a:p>
          <a:p>
            <a:pPr marL="0" indent="0">
              <a:buNone/>
              <a:defRPr/>
            </a:pPr>
            <a:endParaRPr lang="en-US" sz="1900" dirty="0"/>
          </a:p>
          <a:p>
            <a:pPr marL="0" indent="0">
              <a:buNone/>
              <a:defRPr/>
            </a:pPr>
            <a:r>
              <a:rPr lang="en-US" sz="1900" dirty="0">
                <a:solidFill>
                  <a:srgbClr val="1D92CE"/>
                </a:solidFill>
              </a:rPr>
              <a:t>Use the EAP when you need help with things like: </a:t>
            </a:r>
          </a:p>
          <a:p>
            <a:pPr>
              <a:defRPr/>
            </a:pPr>
            <a:r>
              <a:rPr lang="en-US" sz="1900" dirty="0">
                <a:solidFill>
                  <a:srgbClr val="1D92CE"/>
                </a:solidFill>
              </a:rPr>
              <a:t>Family, parenting or relationship concerns </a:t>
            </a:r>
          </a:p>
          <a:p>
            <a:pPr>
              <a:defRPr/>
            </a:pPr>
            <a:r>
              <a:rPr lang="en-US" sz="1900" dirty="0">
                <a:solidFill>
                  <a:srgbClr val="1D92CE"/>
                </a:solidFill>
              </a:rPr>
              <a:t>Child or elder care </a:t>
            </a:r>
          </a:p>
          <a:p>
            <a:pPr>
              <a:defRPr/>
            </a:pPr>
            <a:r>
              <a:rPr lang="en-US" sz="1900" dirty="0">
                <a:solidFill>
                  <a:srgbClr val="1D92CE"/>
                </a:solidFill>
              </a:rPr>
              <a:t>Financial questions </a:t>
            </a:r>
          </a:p>
          <a:p>
            <a:pPr>
              <a:defRPr/>
            </a:pPr>
            <a:r>
              <a:rPr lang="en-US" sz="1900" dirty="0">
                <a:solidFill>
                  <a:srgbClr val="1D92CE"/>
                </a:solidFill>
              </a:rPr>
              <a:t>Depression, stress and anxiety </a:t>
            </a:r>
          </a:p>
          <a:p>
            <a:pPr>
              <a:defRPr/>
            </a:pPr>
            <a:r>
              <a:rPr lang="en-US" sz="1900" dirty="0">
                <a:solidFill>
                  <a:srgbClr val="1D92CE"/>
                </a:solidFill>
              </a:rPr>
              <a:t>Legal issues </a:t>
            </a:r>
          </a:p>
          <a:p>
            <a:pPr>
              <a:defRPr/>
            </a:pPr>
            <a:r>
              <a:rPr lang="en-US" sz="1900" dirty="0">
                <a:solidFill>
                  <a:srgbClr val="1D92CE"/>
                </a:solidFill>
              </a:rPr>
              <a:t>Grief and loss </a:t>
            </a:r>
          </a:p>
          <a:p>
            <a:pPr>
              <a:defRPr/>
            </a:pPr>
            <a:r>
              <a:rPr lang="en-US" sz="1900" dirty="0">
                <a:solidFill>
                  <a:srgbClr val="1D92CE"/>
                </a:solidFill>
              </a:rPr>
              <a:t>Drug or alcohol abuse </a:t>
            </a:r>
          </a:p>
          <a:p>
            <a:pPr>
              <a:defRPr/>
            </a:pPr>
            <a:r>
              <a:rPr lang="en-US" sz="1900" dirty="0">
                <a:solidFill>
                  <a:srgbClr val="1D92CE"/>
                </a:solidFill>
              </a:rPr>
              <a:t>Will preparation (extra fees apply) </a:t>
            </a:r>
          </a:p>
          <a:p>
            <a:pPr marL="0" indent="0">
              <a:buNone/>
              <a:defRPr/>
            </a:pPr>
            <a:r>
              <a:rPr lang="en-US" sz="1200" dirty="0"/>
              <a:t> </a:t>
            </a:r>
          </a:p>
          <a:p>
            <a:pPr marL="0" indent="0">
              <a:buNone/>
              <a:defRPr/>
            </a:pPr>
            <a:r>
              <a:rPr lang="en-US" sz="1900" dirty="0"/>
              <a:t>Contact Mutual of Omaha EAP at 800-316-2796 or visit mutualofomaha.com/</a:t>
            </a:r>
            <a:r>
              <a:rPr lang="en-US" sz="1900" dirty="0" err="1"/>
              <a:t>eap</a:t>
            </a:r>
            <a:endParaRPr lang="en-US" sz="1900" dirty="0"/>
          </a:p>
          <a:p>
            <a:pPr marL="0" indent="0">
              <a:buNone/>
              <a:defRPr/>
            </a:pPr>
            <a:endParaRPr lang="en-US" sz="1200" dirty="0"/>
          </a:p>
          <a:p>
            <a:pPr marL="0" indent="0">
              <a:buNone/>
              <a:defRPr/>
            </a:pPr>
            <a:endParaRPr lang="en-US" sz="1200" dirty="0"/>
          </a:p>
        </p:txBody>
      </p:sp>
      <p:pic>
        <p:nvPicPr>
          <p:cNvPr id="5122" name="Picture 2">
            <a:extLst>
              <a:ext uri="{FF2B5EF4-FFF2-40B4-BE49-F238E27FC236}">
                <a16:creationId xmlns:a16="http://schemas.microsoft.com/office/drawing/2014/main" id="{42B665EB-77AC-B542-BA18-B1BA7EE6D6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0810" y="3125788"/>
            <a:ext cx="2463800" cy="205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539073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6875F2-CC51-4D01-ABB5-78D57AE4CFD5}"/>
              </a:ext>
            </a:extLst>
          </p:cNvPr>
          <p:cNvSpPr>
            <a:spLocks noGrp="1"/>
          </p:cNvSpPr>
          <p:nvPr>
            <p:ph type="ctrTitle"/>
          </p:nvPr>
        </p:nvSpPr>
        <p:spPr/>
        <p:txBody>
          <a:bodyPr/>
          <a:lstStyle/>
          <a:p>
            <a:r>
              <a:rPr lang="en-US" dirty="0">
                <a:solidFill>
                  <a:srgbClr val="002F5E"/>
                </a:solidFill>
              </a:rPr>
              <a:t>VOLUNTARY WORKSITE BENEFITS</a:t>
            </a:r>
          </a:p>
        </p:txBody>
      </p:sp>
    </p:spTree>
    <p:extLst>
      <p:ext uri="{BB962C8B-B14F-4D97-AF65-F5344CB8AC3E}">
        <p14:creationId xmlns:p14="http://schemas.microsoft.com/office/powerpoint/2010/main" val="2790657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BA4EB2-2988-4C72-8778-586A439A23C9}"/>
              </a:ext>
            </a:extLst>
          </p:cNvPr>
          <p:cNvSpPr>
            <a:spLocks noGrp="1"/>
          </p:cNvSpPr>
          <p:nvPr>
            <p:ph type="title"/>
          </p:nvPr>
        </p:nvSpPr>
        <p:spPr/>
        <p:txBody>
          <a:bodyPr>
            <a:normAutofit/>
          </a:bodyPr>
          <a:lstStyle/>
          <a:p>
            <a:r>
              <a:rPr lang="en-US" dirty="0"/>
              <a:t>VOLUNTARY BENEFITS</a:t>
            </a:r>
            <a:endParaRPr lang="en-US" dirty="0">
              <a:highlight>
                <a:srgbClr val="FFFF00"/>
              </a:highlight>
            </a:endParaRPr>
          </a:p>
        </p:txBody>
      </p:sp>
      <p:sp>
        <p:nvSpPr>
          <p:cNvPr id="3" name="Content Placeholder 2">
            <a:extLst>
              <a:ext uri="{FF2B5EF4-FFF2-40B4-BE49-F238E27FC236}">
                <a16:creationId xmlns:a16="http://schemas.microsoft.com/office/drawing/2014/main" id="{87A8C054-F3F9-48AE-8244-67B904405E6A}"/>
              </a:ext>
            </a:extLst>
          </p:cNvPr>
          <p:cNvSpPr>
            <a:spLocks noGrp="1"/>
          </p:cNvSpPr>
          <p:nvPr>
            <p:ph idx="1"/>
          </p:nvPr>
        </p:nvSpPr>
        <p:spPr>
          <a:xfrm>
            <a:off x="486579" y="1264662"/>
            <a:ext cx="8218031" cy="4572000"/>
          </a:xfrm>
        </p:spPr>
        <p:txBody>
          <a:bodyPr>
            <a:normAutofit fontScale="70000" lnSpcReduction="20000"/>
          </a:bodyPr>
          <a:lstStyle/>
          <a:p>
            <a:pPr marL="0" marR="0" lvl="0" indent="0" algn="l" defTabSz="914400" rtl="0" eaLnBrk="1" fontAlgn="auto" latinLnBrk="0" hangingPunct="1">
              <a:lnSpc>
                <a:spcPct val="90000"/>
              </a:lnSpc>
              <a:spcBef>
                <a:spcPts val="1000"/>
              </a:spcBef>
              <a:spcAft>
                <a:spcPts val="0"/>
              </a:spcAft>
              <a:buClrTx/>
              <a:buSzTx/>
              <a:buNone/>
              <a:tabLst/>
              <a:defRPr/>
            </a:pPr>
            <a:r>
              <a:rPr kumimoji="0" lang="en-US" sz="2000" b="0" i="0" u="none" strike="noStrike" kern="1200" cap="none" spc="0" normalizeH="0" baseline="0" noProof="0" dirty="0">
                <a:ln>
                  <a:noFill/>
                </a:ln>
                <a:effectLst/>
                <a:uLnTx/>
                <a:uFillTx/>
                <a:latin typeface="Calibri" panose="020F0502020204030204"/>
                <a:ea typeface="+mn-ea"/>
                <a:cs typeface="+mn-cs"/>
              </a:rPr>
              <a:t>The following benefits are offered through Mutual of Omaha. For more details and rates, please consult the plan documents.. You can only sign up for these benefits during open enrollment.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0481C6"/>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300" b="1" i="0" u="none" strike="noStrike" kern="1200" cap="none" spc="0" normalizeH="0" baseline="0" noProof="0" dirty="0">
                <a:ln>
                  <a:noFill/>
                </a:ln>
                <a:solidFill>
                  <a:srgbClr val="0481C6"/>
                </a:solidFill>
                <a:effectLst/>
                <a:uLnTx/>
                <a:uFillTx/>
                <a:latin typeface="Calibri" panose="020F0502020204030204"/>
                <a:ea typeface="+mn-ea"/>
                <a:cs typeface="+mn-cs"/>
              </a:rPr>
              <a:t>Accident Insurance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Accident insurance can pay you money based on the injury and the treatment you receive, whether it’s a simple sprain or something more serious, like an injury from a car accident. Your plan can pay you a benefit for an emergency room treatment, stitches, crutches, injury-related surgery and a list of other accident-related expenses. The money is paid directly to you, and you decide how to spend it. If you elect coverage for yourself, you can also elect to cover your eligible dependents.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300" b="1" i="0" u="none" strike="noStrike" kern="1200" cap="none" spc="0" normalizeH="0" baseline="0" noProof="0" dirty="0">
                <a:ln>
                  <a:noFill/>
                </a:ln>
                <a:solidFill>
                  <a:srgbClr val="0481C6"/>
                </a:solidFill>
                <a:effectLst/>
                <a:uLnTx/>
                <a:uFillTx/>
                <a:latin typeface="Calibri" panose="020F0502020204030204"/>
                <a:ea typeface="+mn-ea"/>
                <a:cs typeface="+mn-cs"/>
              </a:rPr>
              <a:t>Hospital Indemnity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Our hospital indemnity plan helps cover unexpected costs when you’re admitted to the hospital for a covered illness or injury, or for childbirth. You receive a lump-sum payment for hospital admission and daily hospital benefit. You can use the money for any expenses (medical or non-medical). </a:t>
            </a:r>
          </a:p>
          <a:p>
            <a:pPr marL="0" marR="0" lvl="0" indent="0" algn="l" defTabSz="914400" rtl="0" eaLnBrk="1" fontAlgn="auto" latinLnBrk="0" hangingPunct="1">
              <a:lnSpc>
                <a:spcPct val="90000"/>
              </a:lnSpc>
              <a:spcBef>
                <a:spcPts val="1000"/>
              </a:spcBef>
              <a:spcAft>
                <a:spcPts val="0"/>
              </a:spcAft>
              <a:buClrTx/>
              <a:buSzTx/>
              <a:buNone/>
              <a:tabLst/>
              <a:defRPr/>
            </a:pPr>
            <a:r>
              <a:rPr kumimoji="0" lang="en-US" sz="2300" b="1" i="0" u="none" strike="noStrike" kern="1200" cap="none" spc="0" normalizeH="0" baseline="0" noProof="0" dirty="0">
                <a:ln>
                  <a:noFill/>
                </a:ln>
                <a:solidFill>
                  <a:srgbClr val="0481C6"/>
                </a:solidFill>
                <a:effectLst/>
                <a:uLnTx/>
                <a:uFillTx/>
                <a:latin typeface="Calibri" panose="020F0502020204030204"/>
                <a:ea typeface="+mn-ea"/>
                <a:cs typeface="+mn-cs"/>
              </a:rPr>
              <a:t>Critical Illness Insurance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Critical illness insurance can help by paying a lump sum payment directly to you when you’re diagnosed with a covered condition, whether it’s early stage diagnosis or a more serious illness. You decide how to spend it. You can also purchase coverage for your spouse or your dependent children, at a percentage of your benefit amount.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a:ea typeface="+mn-ea"/>
                <a:cs typeface="+mn-cs"/>
              </a:rPr>
              <a:t>Covered conditions include heart attack, stroke, end stage kidney failure, cancer and more. You can also get a $50 benefit per year if you get certain health screenings that help prevent these illnesses or detect them early 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sz="1200" dirty="0"/>
          </a:p>
        </p:txBody>
      </p:sp>
      <p:sp>
        <p:nvSpPr>
          <p:cNvPr id="6" name="Slide Number Placeholder 5">
            <a:extLst>
              <a:ext uri="{FF2B5EF4-FFF2-40B4-BE49-F238E27FC236}">
                <a16:creationId xmlns:a16="http://schemas.microsoft.com/office/drawing/2014/main" id="{9F708D19-EF1C-443C-9B71-BD5FCD710445}"/>
              </a:ext>
            </a:extLst>
          </p:cNvPr>
          <p:cNvSpPr>
            <a:spLocks noGrp="1"/>
          </p:cNvSpPr>
          <p:nvPr>
            <p:ph type="sldNum" sz="quarter" idx="12"/>
          </p:nvPr>
        </p:nvSpPr>
        <p:spPr/>
        <p:txBody>
          <a:bodyPr/>
          <a:lstStyle/>
          <a:p>
            <a:fld id="{02266A82-7052-4F19-AA33-DE09AC459DCD}" type="slidenum">
              <a:rPr lang="en-US" sz="900" smtClean="0"/>
              <a:pPr/>
              <a:t>26</a:t>
            </a:fld>
            <a:endParaRPr lang="en-US" sz="900" dirty="0"/>
          </a:p>
        </p:txBody>
      </p:sp>
    </p:spTree>
    <p:extLst>
      <p:ext uri="{BB962C8B-B14F-4D97-AF65-F5344CB8AC3E}">
        <p14:creationId xmlns:p14="http://schemas.microsoft.com/office/powerpoint/2010/main" val="190405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42900" y="1143000"/>
            <a:ext cx="1455380" cy="653436"/>
            <a:chOff x="0" y="0"/>
            <a:chExt cx="3881012" cy="1742496"/>
          </a:xfrm>
        </p:grpSpPr>
        <p:sp>
          <p:nvSpPr>
            <p:cNvPr id="3" name="Freeform 3"/>
            <p:cNvSpPr/>
            <p:nvPr/>
          </p:nvSpPr>
          <p:spPr>
            <a:xfrm>
              <a:off x="0" y="0"/>
              <a:ext cx="3880993" cy="1742440"/>
            </a:xfrm>
            <a:custGeom>
              <a:avLst/>
              <a:gdLst/>
              <a:ahLst/>
              <a:cxnLst/>
              <a:rect l="l" t="t" r="r" b="b"/>
              <a:pathLst>
                <a:path w="3880993" h="1742440">
                  <a:moveTo>
                    <a:pt x="0" y="0"/>
                  </a:moveTo>
                  <a:lnTo>
                    <a:pt x="3880993" y="0"/>
                  </a:lnTo>
                  <a:lnTo>
                    <a:pt x="3880993" y="1742440"/>
                  </a:lnTo>
                  <a:lnTo>
                    <a:pt x="0" y="1742440"/>
                  </a:lnTo>
                  <a:lnTo>
                    <a:pt x="0" y="0"/>
                  </a:lnTo>
                  <a:close/>
                </a:path>
              </a:pathLst>
            </a:custGeom>
            <a:blipFill>
              <a:blip r:embed="rId2"/>
              <a:stretch>
                <a:fillRect t="-125" b="-128"/>
              </a:stretch>
            </a:blipFill>
          </p:spPr>
          <p:txBody>
            <a:bodyPr/>
            <a:lstStyle/>
            <a:p>
              <a:endParaRPr lang="en-US" sz="900"/>
            </a:p>
          </p:txBody>
        </p:sp>
      </p:grpSp>
      <p:grpSp>
        <p:nvGrpSpPr>
          <p:cNvPr id="4" name="Group 4"/>
          <p:cNvGrpSpPr/>
          <p:nvPr/>
        </p:nvGrpSpPr>
        <p:grpSpPr>
          <a:xfrm>
            <a:off x="1994906" y="1252538"/>
            <a:ext cx="9525" cy="451740"/>
            <a:chOff x="0" y="0"/>
            <a:chExt cx="25400" cy="1204639"/>
          </a:xfrm>
        </p:grpSpPr>
        <p:sp>
          <p:nvSpPr>
            <p:cNvPr id="5" name="Freeform 5"/>
            <p:cNvSpPr/>
            <p:nvPr/>
          </p:nvSpPr>
          <p:spPr>
            <a:xfrm>
              <a:off x="0" y="12700"/>
              <a:ext cx="25400" cy="1179195"/>
            </a:xfrm>
            <a:custGeom>
              <a:avLst/>
              <a:gdLst/>
              <a:ahLst/>
              <a:cxnLst/>
              <a:rect l="l" t="t" r="r" b="b"/>
              <a:pathLst>
                <a:path w="25400" h="1179195">
                  <a:moveTo>
                    <a:pt x="25400" y="0"/>
                  </a:moveTo>
                  <a:lnTo>
                    <a:pt x="25400" y="1179195"/>
                  </a:lnTo>
                  <a:lnTo>
                    <a:pt x="0" y="1179195"/>
                  </a:lnTo>
                  <a:lnTo>
                    <a:pt x="0" y="0"/>
                  </a:lnTo>
                  <a:close/>
                </a:path>
              </a:pathLst>
            </a:custGeom>
            <a:solidFill>
              <a:srgbClr val="FF5F1F">
                <a:alpha val="25098"/>
              </a:srgbClr>
            </a:solidFill>
          </p:spPr>
          <p:txBody>
            <a:bodyPr/>
            <a:lstStyle/>
            <a:p>
              <a:endParaRPr lang="en-US" sz="900"/>
            </a:p>
          </p:txBody>
        </p:sp>
      </p:grpSp>
      <p:sp>
        <p:nvSpPr>
          <p:cNvPr id="6" name="Freeform 6"/>
          <p:cNvSpPr/>
          <p:nvPr/>
        </p:nvSpPr>
        <p:spPr>
          <a:xfrm>
            <a:off x="51940" y="3771900"/>
            <a:ext cx="2348361" cy="2104753"/>
          </a:xfrm>
          <a:custGeom>
            <a:avLst/>
            <a:gdLst/>
            <a:ahLst/>
            <a:cxnLst/>
            <a:rect l="l" t="t" r="r" b="b"/>
            <a:pathLst>
              <a:path w="4696721" h="4209505">
                <a:moveTo>
                  <a:pt x="0" y="0"/>
                </a:moveTo>
                <a:lnTo>
                  <a:pt x="4696721" y="0"/>
                </a:lnTo>
                <a:lnTo>
                  <a:pt x="4696721" y="4209505"/>
                </a:lnTo>
                <a:lnTo>
                  <a:pt x="0" y="4209505"/>
                </a:lnTo>
                <a:lnTo>
                  <a:pt x="0" y="0"/>
                </a:lnTo>
                <a:close/>
              </a:path>
            </a:pathLst>
          </a:custGeom>
          <a:blipFill>
            <a:blip r:embed="rId3">
              <a:extLst>
                <a:ext uri="{96DAC541-7B7A-43D3-8B79-37D633B846F1}">
                  <asvg:svgBlip xmlns:asvg="http://schemas.microsoft.com/office/drawing/2016/SVG/main" r:embed="rId4"/>
                </a:ext>
              </a:extLst>
            </a:blip>
            <a:stretch>
              <a:fillRect t="2" b="-11576"/>
            </a:stretch>
          </a:blipFill>
        </p:spPr>
        <p:txBody>
          <a:bodyPr/>
          <a:lstStyle/>
          <a:p>
            <a:endParaRPr lang="en-US" sz="900"/>
          </a:p>
        </p:txBody>
      </p:sp>
      <p:grpSp>
        <p:nvGrpSpPr>
          <p:cNvPr id="7" name="Group 7"/>
          <p:cNvGrpSpPr/>
          <p:nvPr/>
        </p:nvGrpSpPr>
        <p:grpSpPr>
          <a:xfrm>
            <a:off x="2400300" y="5182354"/>
            <a:ext cx="2552700" cy="306705"/>
            <a:chOff x="0" y="0"/>
            <a:chExt cx="6807200" cy="817880"/>
          </a:xfrm>
        </p:grpSpPr>
        <p:sp>
          <p:nvSpPr>
            <p:cNvPr id="8" name="Freeform 8"/>
            <p:cNvSpPr/>
            <p:nvPr/>
          </p:nvSpPr>
          <p:spPr>
            <a:xfrm>
              <a:off x="0" y="0"/>
              <a:ext cx="6807200" cy="817880"/>
            </a:xfrm>
            <a:custGeom>
              <a:avLst/>
              <a:gdLst/>
              <a:ahLst/>
              <a:cxnLst/>
              <a:rect l="l" t="t" r="r" b="b"/>
              <a:pathLst>
                <a:path w="6807200" h="817880">
                  <a:moveTo>
                    <a:pt x="0" y="0"/>
                  </a:moveTo>
                  <a:lnTo>
                    <a:pt x="6807200" y="0"/>
                  </a:lnTo>
                  <a:lnTo>
                    <a:pt x="6807200" y="817880"/>
                  </a:lnTo>
                  <a:lnTo>
                    <a:pt x="0" y="817880"/>
                  </a:lnTo>
                  <a:close/>
                </a:path>
              </a:pathLst>
            </a:custGeom>
            <a:solidFill>
              <a:srgbClr val="000000">
                <a:alpha val="0"/>
              </a:srgbClr>
            </a:solidFill>
          </p:spPr>
          <p:txBody>
            <a:bodyPr/>
            <a:lstStyle/>
            <a:p>
              <a:endParaRPr lang="en-US" sz="900"/>
            </a:p>
          </p:txBody>
        </p:sp>
        <p:sp>
          <p:nvSpPr>
            <p:cNvPr id="9" name="TextBox 9"/>
            <p:cNvSpPr txBox="1"/>
            <p:nvPr/>
          </p:nvSpPr>
          <p:spPr>
            <a:xfrm>
              <a:off x="0" y="-19050"/>
              <a:ext cx="6807200" cy="836930"/>
            </a:xfrm>
            <a:prstGeom prst="rect">
              <a:avLst/>
            </a:prstGeom>
          </p:spPr>
          <p:txBody>
            <a:bodyPr lIns="0" tIns="0" rIns="0" bIns="0" rtlCol="0" anchor="t"/>
            <a:lstStyle/>
            <a:p>
              <a:pPr>
                <a:lnSpc>
                  <a:spcPts val="1500"/>
                </a:lnSpc>
              </a:pPr>
              <a:r>
                <a:rPr lang="en-US" sz="1250" b="1" u="sng">
                  <a:solidFill>
                    <a:srgbClr val="013B64"/>
                  </a:solidFill>
                  <a:latin typeface="Poppins Bold"/>
                  <a:ea typeface="Poppins Bold"/>
                  <a:cs typeface="Poppins Bold"/>
                  <a:sym typeface="Poppins Bold"/>
                  <a:hlinkClick r:id="rId5" tooltip="https://spotpet.link/bigblue"/>
                </a:rPr>
                <a:t>https://spotpet.link/bigblue</a:t>
              </a:r>
            </a:p>
          </p:txBody>
        </p:sp>
      </p:grpSp>
      <p:grpSp>
        <p:nvGrpSpPr>
          <p:cNvPr id="10" name="Group 10"/>
          <p:cNvGrpSpPr/>
          <p:nvPr/>
        </p:nvGrpSpPr>
        <p:grpSpPr>
          <a:xfrm>
            <a:off x="2400300" y="5416034"/>
            <a:ext cx="2286000" cy="297104"/>
            <a:chOff x="0" y="0"/>
            <a:chExt cx="6096000" cy="792277"/>
          </a:xfrm>
        </p:grpSpPr>
        <p:sp>
          <p:nvSpPr>
            <p:cNvPr id="11" name="Freeform 11"/>
            <p:cNvSpPr/>
            <p:nvPr/>
          </p:nvSpPr>
          <p:spPr>
            <a:xfrm>
              <a:off x="0" y="0"/>
              <a:ext cx="6096000" cy="792277"/>
            </a:xfrm>
            <a:custGeom>
              <a:avLst/>
              <a:gdLst/>
              <a:ahLst/>
              <a:cxnLst/>
              <a:rect l="l" t="t" r="r" b="b"/>
              <a:pathLst>
                <a:path w="6096000" h="792277">
                  <a:moveTo>
                    <a:pt x="0" y="0"/>
                  </a:moveTo>
                  <a:lnTo>
                    <a:pt x="6096000" y="0"/>
                  </a:lnTo>
                  <a:lnTo>
                    <a:pt x="6096000" y="792277"/>
                  </a:lnTo>
                  <a:lnTo>
                    <a:pt x="0" y="792277"/>
                  </a:lnTo>
                  <a:close/>
                </a:path>
              </a:pathLst>
            </a:custGeom>
            <a:solidFill>
              <a:srgbClr val="000000">
                <a:alpha val="0"/>
              </a:srgbClr>
            </a:solidFill>
          </p:spPr>
          <p:txBody>
            <a:bodyPr/>
            <a:lstStyle/>
            <a:p>
              <a:endParaRPr lang="en-US" sz="900"/>
            </a:p>
          </p:txBody>
        </p:sp>
        <p:sp>
          <p:nvSpPr>
            <p:cNvPr id="12" name="TextBox 12"/>
            <p:cNvSpPr txBox="1"/>
            <p:nvPr/>
          </p:nvSpPr>
          <p:spPr>
            <a:xfrm>
              <a:off x="0" y="-19050"/>
              <a:ext cx="6096000" cy="811327"/>
            </a:xfrm>
            <a:prstGeom prst="rect">
              <a:avLst/>
            </a:prstGeom>
          </p:spPr>
          <p:txBody>
            <a:bodyPr lIns="0" tIns="0" rIns="0" bIns="0" rtlCol="0" anchor="t"/>
            <a:lstStyle/>
            <a:p>
              <a:pPr>
                <a:lnSpc>
                  <a:spcPts val="1440"/>
                </a:lnSpc>
              </a:pPr>
              <a:r>
                <a:rPr lang="en-US" sz="1200" b="1">
                  <a:solidFill>
                    <a:srgbClr val="023B64"/>
                  </a:solidFill>
                  <a:latin typeface="Poppins Bold"/>
                  <a:ea typeface="Poppins Bold"/>
                  <a:cs typeface="Poppins Bold"/>
                  <a:sym typeface="Poppins Bold"/>
                </a:rPr>
                <a:t>or call 888.343.2340</a:t>
              </a:r>
            </a:p>
          </p:txBody>
        </p:sp>
      </p:grpSp>
      <p:sp>
        <p:nvSpPr>
          <p:cNvPr id="13" name="Freeform 13" descr="A blue and orange sign with white text  AI-generated content may be incorrect."/>
          <p:cNvSpPr/>
          <p:nvPr/>
        </p:nvSpPr>
        <p:spPr>
          <a:xfrm>
            <a:off x="2595730" y="2741493"/>
            <a:ext cx="2357271" cy="1137885"/>
          </a:xfrm>
          <a:custGeom>
            <a:avLst/>
            <a:gdLst/>
            <a:ahLst/>
            <a:cxnLst/>
            <a:rect l="l" t="t" r="r" b="b"/>
            <a:pathLst>
              <a:path w="4714541" h="2275769">
                <a:moveTo>
                  <a:pt x="0" y="0"/>
                </a:moveTo>
                <a:lnTo>
                  <a:pt x="4714541" y="0"/>
                </a:lnTo>
                <a:lnTo>
                  <a:pt x="4714541" y="2275769"/>
                </a:lnTo>
                <a:lnTo>
                  <a:pt x="0" y="2275769"/>
                </a:lnTo>
                <a:lnTo>
                  <a:pt x="0" y="0"/>
                </a:lnTo>
                <a:close/>
              </a:path>
            </a:pathLst>
          </a:custGeom>
          <a:blipFill>
            <a:blip r:embed="rId6"/>
            <a:stretch>
              <a:fillRect/>
            </a:stretch>
          </a:blipFill>
        </p:spPr>
        <p:txBody>
          <a:bodyPr/>
          <a:lstStyle/>
          <a:p>
            <a:endParaRPr lang="en-US" sz="900"/>
          </a:p>
        </p:txBody>
      </p:sp>
      <p:sp>
        <p:nvSpPr>
          <p:cNvPr id="14" name="Freeform 14" descr="A screenshot of a medical information  AI-generated content may be incorrect."/>
          <p:cNvSpPr/>
          <p:nvPr/>
        </p:nvSpPr>
        <p:spPr>
          <a:xfrm>
            <a:off x="5109968" y="1088354"/>
            <a:ext cx="3886200" cy="3064546"/>
          </a:xfrm>
          <a:custGeom>
            <a:avLst/>
            <a:gdLst/>
            <a:ahLst/>
            <a:cxnLst/>
            <a:rect l="l" t="t" r="r" b="b"/>
            <a:pathLst>
              <a:path w="7772400" h="6129092">
                <a:moveTo>
                  <a:pt x="0" y="0"/>
                </a:moveTo>
                <a:lnTo>
                  <a:pt x="7772400" y="0"/>
                </a:lnTo>
                <a:lnTo>
                  <a:pt x="7772400" y="6129092"/>
                </a:lnTo>
                <a:lnTo>
                  <a:pt x="0" y="6129092"/>
                </a:lnTo>
                <a:lnTo>
                  <a:pt x="0" y="0"/>
                </a:lnTo>
                <a:close/>
              </a:path>
            </a:pathLst>
          </a:custGeom>
          <a:blipFill>
            <a:blip r:embed="rId7"/>
            <a:stretch>
              <a:fillRect/>
            </a:stretch>
          </a:blipFill>
        </p:spPr>
        <p:txBody>
          <a:bodyPr/>
          <a:lstStyle/>
          <a:p>
            <a:endParaRPr lang="en-US" sz="900"/>
          </a:p>
        </p:txBody>
      </p:sp>
      <p:sp>
        <p:nvSpPr>
          <p:cNvPr id="15" name="Freeform 15" descr="A black background with blue and orange text  AI-generated content may be incorrect."/>
          <p:cNvSpPr/>
          <p:nvPr/>
        </p:nvSpPr>
        <p:spPr>
          <a:xfrm>
            <a:off x="190862" y="1993614"/>
            <a:ext cx="4412217" cy="761998"/>
          </a:xfrm>
          <a:custGeom>
            <a:avLst/>
            <a:gdLst/>
            <a:ahLst/>
            <a:cxnLst/>
            <a:rect l="l" t="t" r="r" b="b"/>
            <a:pathLst>
              <a:path w="8824433" h="1523996">
                <a:moveTo>
                  <a:pt x="0" y="0"/>
                </a:moveTo>
                <a:lnTo>
                  <a:pt x="8824433" y="0"/>
                </a:lnTo>
                <a:lnTo>
                  <a:pt x="8824433" y="1523996"/>
                </a:lnTo>
                <a:lnTo>
                  <a:pt x="0" y="1523996"/>
                </a:lnTo>
                <a:lnTo>
                  <a:pt x="0" y="0"/>
                </a:lnTo>
                <a:close/>
              </a:path>
            </a:pathLst>
          </a:custGeom>
          <a:blipFill>
            <a:blip r:embed="rId8"/>
            <a:stretch>
              <a:fillRect/>
            </a:stretch>
          </a:blipFill>
        </p:spPr>
        <p:txBody>
          <a:bodyPr/>
          <a:lstStyle/>
          <a:p>
            <a:endParaRPr lang="en-US" sz="900"/>
          </a:p>
        </p:txBody>
      </p:sp>
      <p:sp>
        <p:nvSpPr>
          <p:cNvPr id="16" name="Freeform 16" descr="A close-up of a button  AI-generated content may be incorrect."/>
          <p:cNvSpPr/>
          <p:nvPr/>
        </p:nvSpPr>
        <p:spPr>
          <a:xfrm>
            <a:off x="5205218" y="4032250"/>
            <a:ext cx="3695700" cy="882650"/>
          </a:xfrm>
          <a:custGeom>
            <a:avLst/>
            <a:gdLst/>
            <a:ahLst/>
            <a:cxnLst/>
            <a:rect l="l" t="t" r="r" b="b"/>
            <a:pathLst>
              <a:path w="7391400" h="1765300">
                <a:moveTo>
                  <a:pt x="0" y="0"/>
                </a:moveTo>
                <a:lnTo>
                  <a:pt x="7391400" y="0"/>
                </a:lnTo>
                <a:lnTo>
                  <a:pt x="7391400" y="1765300"/>
                </a:lnTo>
                <a:lnTo>
                  <a:pt x="0" y="1765300"/>
                </a:lnTo>
                <a:lnTo>
                  <a:pt x="0" y="0"/>
                </a:lnTo>
                <a:close/>
              </a:path>
            </a:pathLst>
          </a:custGeom>
          <a:blipFill>
            <a:blip r:embed="rId9"/>
            <a:stretch>
              <a:fillRect/>
            </a:stretch>
          </a:blipFill>
        </p:spPr>
        <p:txBody>
          <a:bodyPr/>
          <a:lstStyle/>
          <a:p>
            <a:endParaRPr lang="en-US" sz="900"/>
          </a:p>
        </p:txBody>
      </p:sp>
      <p:sp>
        <p:nvSpPr>
          <p:cNvPr id="17" name="Freeform 17" descr="A screen shot of a phone  AI-generated content may be incorrect."/>
          <p:cNvSpPr/>
          <p:nvPr/>
        </p:nvSpPr>
        <p:spPr>
          <a:xfrm>
            <a:off x="4846182" y="4831681"/>
            <a:ext cx="4413772" cy="997619"/>
          </a:xfrm>
          <a:custGeom>
            <a:avLst/>
            <a:gdLst/>
            <a:ahLst/>
            <a:cxnLst/>
            <a:rect l="l" t="t" r="r" b="b"/>
            <a:pathLst>
              <a:path w="8827544" h="1995238">
                <a:moveTo>
                  <a:pt x="0" y="0"/>
                </a:moveTo>
                <a:lnTo>
                  <a:pt x="8827544" y="0"/>
                </a:lnTo>
                <a:lnTo>
                  <a:pt x="8827544" y="1995238"/>
                </a:lnTo>
                <a:lnTo>
                  <a:pt x="0" y="1995238"/>
                </a:lnTo>
                <a:lnTo>
                  <a:pt x="0" y="0"/>
                </a:lnTo>
                <a:close/>
              </a:path>
            </a:pathLst>
          </a:custGeom>
          <a:blipFill>
            <a:blip r:embed="rId10"/>
            <a:stretch>
              <a:fillRect b="-7312"/>
            </a:stretch>
          </a:blipFill>
        </p:spPr>
        <p:txBody>
          <a:bodyPr/>
          <a:lstStyle/>
          <a:p>
            <a:endParaRPr lang="en-US" sz="900"/>
          </a:p>
        </p:txBody>
      </p:sp>
      <p:sp>
        <p:nvSpPr>
          <p:cNvPr id="18" name="Freeform 18" descr="A blue and orange rectangular sign with white text  AI-generated content may be incorrect."/>
          <p:cNvSpPr/>
          <p:nvPr/>
        </p:nvSpPr>
        <p:spPr>
          <a:xfrm>
            <a:off x="190500" y="2742455"/>
            <a:ext cx="2357271" cy="1137885"/>
          </a:xfrm>
          <a:custGeom>
            <a:avLst/>
            <a:gdLst/>
            <a:ahLst/>
            <a:cxnLst/>
            <a:rect l="l" t="t" r="r" b="b"/>
            <a:pathLst>
              <a:path w="4714541" h="2275769">
                <a:moveTo>
                  <a:pt x="0" y="0"/>
                </a:moveTo>
                <a:lnTo>
                  <a:pt x="4714541" y="0"/>
                </a:lnTo>
                <a:lnTo>
                  <a:pt x="4714541" y="2275769"/>
                </a:lnTo>
                <a:lnTo>
                  <a:pt x="0" y="2275769"/>
                </a:lnTo>
                <a:lnTo>
                  <a:pt x="0" y="0"/>
                </a:lnTo>
                <a:close/>
              </a:path>
            </a:pathLst>
          </a:custGeom>
          <a:blipFill>
            <a:blip r:embed="rId11"/>
            <a:stretch>
              <a:fillRect/>
            </a:stretch>
          </a:blipFill>
        </p:spPr>
        <p:txBody>
          <a:bodyPr/>
          <a:lstStyle/>
          <a:p>
            <a:endParaRPr lang="en-US" sz="900"/>
          </a:p>
        </p:txBody>
      </p:sp>
      <p:sp>
        <p:nvSpPr>
          <p:cNvPr id="19" name="Freeform 19" descr="A close up of text  AI-generated content may be incorrect."/>
          <p:cNvSpPr/>
          <p:nvPr/>
        </p:nvSpPr>
        <p:spPr>
          <a:xfrm>
            <a:off x="2305354" y="3951343"/>
            <a:ext cx="2569978" cy="1246875"/>
          </a:xfrm>
          <a:custGeom>
            <a:avLst/>
            <a:gdLst/>
            <a:ahLst/>
            <a:cxnLst/>
            <a:rect l="l" t="t" r="r" b="b"/>
            <a:pathLst>
              <a:path w="5139955" h="2493749">
                <a:moveTo>
                  <a:pt x="0" y="0"/>
                </a:moveTo>
                <a:lnTo>
                  <a:pt x="5139955" y="0"/>
                </a:lnTo>
                <a:lnTo>
                  <a:pt x="5139955" y="2493749"/>
                </a:lnTo>
                <a:lnTo>
                  <a:pt x="0" y="2493749"/>
                </a:lnTo>
                <a:lnTo>
                  <a:pt x="0" y="0"/>
                </a:lnTo>
                <a:close/>
              </a:path>
            </a:pathLst>
          </a:custGeom>
          <a:blipFill>
            <a:blip r:embed="rId12"/>
            <a:stretch>
              <a:fillRect/>
            </a:stretch>
          </a:blipFill>
        </p:spPr>
        <p:txBody>
          <a:bodyPr/>
          <a:lstStyle/>
          <a:p>
            <a:endParaRPr lang="en-US" sz="900"/>
          </a:p>
        </p:txBody>
      </p:sp>
      <p:sp>
        <p:nvSpPr>
          <p:cNvPr id="21" name="Freeform 21"/>
          <p:cNvSpPr/>
          <p:nvPr/>
        </p:nvSpPr>
        <p:spPr>
          <a:xfrm>
            <a:off x="0" y="5810250"/>
            <a:ext cx="9144000" cy="209550"/>
          </a:xfrm>
          <a:custGeom>
            <a:avLst/>
            <a:gdLst/>
            <a:ahLst/>
            <a:cxnLst/>
            <a:rect l="l" t="t" r="r" b="b"/>
            <a:pathLst>
              <a:path w="24384000" h="558800">
                <a:moveTo>
                  <a:pt x="0" y="0"/>
                </a:moveTo>
                <a:lnTo>
                  <a:pt x="24384000" y="0"/>
                </a:lnTo>
                <a:lnTo>
                  <a:pt x="24384000" y="558800"/>
                </a:lnTo>
                <a:lnTo>
                  <a:pt x="0" y="558800"/>
                </a:lnTo>
                <a:close/>
              </a:path>
            </a:pathLst>
          </a:custGeom>
          <a:solidFill>
            <a:srgbClr val="F8E9DA"/>
          </a:solidFill>
        </p:spPr>
        <p:txBody>
          <a:bodyPr/>
          <a:lstStyle/>
          <a:p>
            <a:endParaRPr lang="en-US" sz="900"/>
          </a:p>
        </p:txBody>
      </p:sp>
      <p:sp>
        <p:nvSpPr>
          <p:cNvPr id="26" name="Freeform 26"/>
          <p:cNvSpPr/>
          <p:nvPr/>
        </p:nvSpPr>
        <p:spPr>
          <a:xfrm>
            <a:off x="2271699" y="1143000"/>
            <a:ext cx="1502666" cy="586040"/>
          </a:xfrm>
          <a:custGeom>
            <a:avLst/>
            <a:gdLst/>
            <a:ahLst/>
            <a:cxnLst/>
            <a:rect l="l" t="t" r="r" b="b"/>
            <a:pathLst>
              <a:path w="3005331" h="1172079">
                <a:moveTo>
                  <a:pt x="0" y="0"/>
                </a:moveTo>
                <a:lnTo>
                  <a:pt x="3005332" y="0"/>
                </a:lnTo>
                <a:lnTo>
                  <a:pt x="3005332" y="1172079"/>
                </a:lnTo>
                <a:lnTo>
                  <a:pt x="0" y="1172079"/>
                </a:lnTo>
                <a:lnTo>
                  <a:pt x="0" y="0"/>
                </a:lnTo>
                <a:close/>
              </a:path>
            </a:pathLst>
          </a:custGeom>
          <a:blipFill>
            <a:blip r:embed="rId13"/>
            <a:stretch>
              <a:fillRect/>
            </a:stretch>
          </a:blipFill>
        </p:spPr>
        <p:txBody>
          <a:bodyPr/>
          <a:lstStyle/>
          <a:p>
            <a:endParaRPr lang="en-US" sz="900"/>
          </a:p>
        </p:txBody>
      </p:sp>
      <p:sp>
        <p:nvSpPr>
          <p:cNvPr id="27" name="TextBox 27"/>
          <p:cNvSpPr txBox="1"/>
          <p:nvPr/>
        </p:nvSpPr>
        <p:spPr>
          <a:xfrm>
            <a:off x="2396970" y="5610744"/>
            <a:ext cx="1884834" cy="192360"/>
          </a:xfrm>
          <a:prstGeom prst="rect">
            <a:avLst/>
          </a:prstGeom>
        </p:spPr>
        <p:txBody>
          <a:bodyPr lIns="0" tIns="0" rIns="0" bIns="0" rtlCol="0" anchor="t">
            <a:spAutoFit/>
          </a:bodyPr>
          <a:lstStyle/>
          <a:p>
            <a:pPr algn="ctr">
              <a:lnSpc>
                <a:spcPts val="1500"/>
              </a:lnSpc>
              <a:spcBef>
                <a:spcPct val="0"/>
              </a:spcBef>
            </a:pPr>
            <a:r>
              <a:rPr lang="en-US" sz="1250" b="1">
                <a:solidFill>
                  <a:srgbClr val="013B64"/>
                </a:solidFill>
                <a:latin typeface="Poppins Bold"/>
                <a:ea typeface="Poppins Bold"/>
                <a:cs typeface="Poppins Bold"/>
                <a:sym typeface="Poppins Bold"/>
              </a:rPr>
              <a:t>Priority Code is EB_DPS</a:t>
            </a:r>
          </a:p>
        </p:txBody>
      </p:sp>
      <p:sp>
        <p:nvSpPr>
          <p:cNvPr id="28" name="Title 1">
            <a:extLst>
              <a:ext uri="{FF2B5EF4-FFF2-40B4-BE49-F238E27FC236}">
                <a16:creationId xmlns:a16="http://schemas.microsoft.com/office/drawing/2014/main" id="{70D55581-A44C-0E44-799A-E37843A6BB25}"/>
              </a:ext>
            </a:extLst>
          </p:cNvPr>
          <p:cNvSpPr txBox="1">
            <a:spLocks/>
          </p:cNvSpPr>
          <p:nvPr/>
        </p:nvSpPr>
        <p:spPr>
          <a:xfrm>
            <a:off x="628650" y="365127"/>
            <a:ext cx="7886700" cy="506142"/>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Arial Black" panose="020B0A04020102020204" pitchFamily="34" charset="0"/>
                <a:ea typeface="+mj-ea"/>
                <a:cs typeface="+mj-cs"/>
              </a:defRPr>
            </a:lvl1pPr>
          </a:lstStyle>
          <a:p>
            <a:r>
              <a:rPr lang="en-US" dirty="0"/>
              <a:t>PET INSURANCE      *NEW*</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CD823-F3E5-709F-0CB9-810695D20BC3}"/>
            </a:ext>
          </a:extLst>
        </p:cNvPr>
        <p:cNvGrpSpPr/>
        <p:nvPr/>
      </p:nvGrpSpPr>
      <p:grpSpPr>
        <a:xfrm>
          <a:off x="0" y="0"/>
          <a:ext cx="0" cy="0"/>
          <a:chOff x="0" y="0"/>
          <a:chExt cx="0" cy="0"/>
        </a:xfrm>
      </p:grpSpPr>
      <p:sp>
        <p:nvSpPr>
          <p:cNvPr id="28" name="Title 1">
            <a:extLst>
              <a:ext uri="{FF2B5EF4-FFF2-40B4-BE49-F238E27FC236}">
                <a16:creationId xmlns:a16="http://schemas.microsoft.com/office/drawing/2014/main" id="{BF7114A7-1A2E-AFD7-BE3A-117B7F2DFFE1}"/>
              </a:ext>
            </a:extLst>
          </p:cNvPr>
          <p:cNvSpPr txBox="1">
            <a:spLocks/>
          </p:cNvSpPr>
          <p:nvPr/>
        </p:nvSpPr>
        <p:spPr>
          <a:xfrm>
            <a:off x="628650" y="365127"/>
            <a:ext cx="7886700" cy="506142"/>
          </a:xfrm>
          <a:prstGeom prst="rect">
            <a:avLst/>
          </a:prstGeom>
        </p:spPr>
        <p:txBody>
          <a:bodyPr/>
          <a:lstStyle>
            <a:lvl1pPr algn="l" defTabSz="914400" rtl="0" eaLnBrk="1" latinLnBrk="0" hangingPunct="1">
              <a:lnSpc>
                <a:spcPct val="90000"/>
              </a:lnSpc>
              <a:spcBef>
                <a:spcPct val="0"/>
              </a:spcBef>
              <a:buNone/>
              <a:defRPr sz="2800" kern="1200">
                <a:solidFill>
                  <a:schemeClr val="bg1"/>
                </a:solidFill>
                <a:latin typeface="Arial Black" panose="020B0A04020102020204" pitchFamily="34" charset="0"/>
                <a:ea typeface="+mj-ea"/>
                <a:cs typeface="+mj-cs"/>
              </a:defRPr>
            </a:lvl1pPr>
          </a:lstStyle>
          <a:p>
            <a:r>
              <a:rPr lang="en-US" dirty="0"/>
              <a:t>PET INSURANCE</a:t>
            </a:r>
          </a:p>
        </p:txBody>
      </p:sp>
      <p:sp>
        <p:nvSpPr>
          <p:cNvPr id="23" name="Content Placeholder 2">
            <a:extLst>
              <a:ext uri="{FF2B5EF4-FFF2-40B4-BE49-F238E27FC236}">
                <a16:creationId xmlns:a16="http://schemas.microsoft.com/office/drawing/2014/main" id="{7CAEF757-FCFD-856F-C51B-7E7A7417E143}"/>
              </a:ext>
            </a:extLst>
          </p:cNvPr>
          <p:cNvSpPr txBox="1">
            <a:spLocks/>
          </p:cNvSpPr>
          <p:nvPr/>
        </p:nvSpPr>
        <p:spPr>
          <a:xfrm>
            <a:off x="486579" y="1140543"/>
            <a:ext cx="8218031" cy="552572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sz="2000" dirty="0">
                <a:latin typeface="Calibri" panose="020F0502020204030204"/>
              </a:rPr>
              <a:t>Signing up for America’s most-loved pet insurance is a walk in the park. Follow this easy guide to find the right plan for you BFF today! </a:t>
            </a:r>
          </a:p>
          <a:p>
            <a:pPr marL="457200" indent="-457200">
              <a:buAutoNum type="arabicPeriod"/>
              <a:defRPr/>
            </a:pPr>
            <a:r>
              <a:rPr lang="en-US" sz="1500" b="1" dirty="0">
                <a:solidFill>
                  <a:srgbClr val="0481C6"/>
                </a:solidFill>
                <a:latin typeface="Calibri" panose="020F0502020204030204"/>
              </a:rPr>
              <a:t>Customize Your Pet’s Plan</a:t>
            </a: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lvl="1" indent="0">
              <a:buNone/>
              <a:defRPr/>
            </a:pPr>
            <a:endParaRPr lang="en-US" sz="1500" dirty="0">
              <a:solidFill>
                <a:srgbClr val="0481C6"/>
              </a:solidFill>
              <a:latin typeface="Calibri" panose="020F0502020204030204"/>
            </a:endParaRPr>
          </a:p>
          <a:p>
            <a:pPr marL="457200" indent="-457200">
              <a:buAutoNum type="arabicPeriod"/>
              <a:defRPr/>
            </a:pPr>
            <a:r>
              <a:rPr lang="en-US" sz="1500" b="1" dirty="0">
                <a:solidFill>
                  <a:srgbClr val="0481C6"/>
                </a:solidFill>
                <a:latin typeface="Calibri" panose="020F0502020204030204"/>
              </a:rPr>
              <a:t>Explore Preventive Coverage Add-Ons</a:t>
            </a:r>
          </a:p>
          <a:p>
            <a:pPr lvl="1">
              <a:defRPr/>
            </a:pPr>
            <a:r>
              <a:rPr lang="en-US" sz="1500" dirty="0">
                <a:latin typeface="Calibri" panose="020F0502020204030204"/>
              </a:rPr>
              <a:t>Spot’s GOLD and PLATINUM Wellness Plans offer optional preventive care coverage, with Platinum providing the highest reimbursement and boarder benefits – perfect for pet parents who want top-tier protection for routine exams, vaccines, and essential wellness  services. </a:t>
            </a:r>
          </a:p>
          <a:p>
            <a:pPr marL="457200" indent="-457200">
              <a:buAutoNum type="arabicPeriod"/>
              <a:defRPr/>
            </a:pPr>
            <a:r>
              <a:rPr lang="en-US" sz="1500" b="1" dirty="0">
                <a:solidFill>
                  <a:srgbClr val="0481C6"/>
                </a:solidFill>
                <a:latin typeface="Calibri" panose="020F0502020204030204"/>
              </a:rPr>
              <a:t>Choose a Payment Plan and Finalize</a:t>
            </a:r>
          </a:p>
          <a:p>
            <a:pPr marL="0" indent="0">
              <a:buNone/>
              <a:defRPr/>
            </a:pPr>
            <a:endParaRPr lang="en-US" sz="1500" dirty="0">
              <a:solidFill>
                <a:srgbClr val="0481C6"/>
              </a:solidFill>
              <a:latin typeface="Calibri" panose="020F0502020204030204"/>
            </a:endParaRPr>
          </a:p>
          <a:p>
            <a:pPr marL="0" indent="0">
              <a:lnSpc>
                <a:spcPct val="110000"/>
              </a:lnSpc>
              <a:spcBef>
                <a:spcPts val="0"/>
              </a:spcBef>
              <a:buNone/>
              <a:defRPr/>
            </a:pPr>
            <a:r>
              <a:rPr lang="en-US" sz="1500" b="1" dirty="0">
                <a:latin typeface="Calibri" panose="020F0502020204030204"/>
              </a:rPr>
              <a:t>Additional Tips:</a:t>
            </a:r>
          </a:p>
          <a:p>
            <a:pPr>
              <a:lnSpc>
                <a:spcPct val="110000"/>
              </a:lnSpc>
              <a:spcBef>
                <a:spcPts val="0"/>
              </a:spcBef>
              <a:defRPr/>
            </a:pPr>
            <a:r>
              <a:rPr lang="en-US" sz="1500" dirty="0">
                <a:latin typeface="Calibri" panose="020F0502020204030204"/>
              </a:rPr>
              <a:t>Maximize your benefits with the Platinum Plan, highly recommended for young pets.</a:t>
            </a:r>
          </a:p>
          <a:p>
            <a:pPr>
              <a:lnSpc>
                <a:spcPct val="110000"/>
              </a:lnSpc>
              <a:spcBef>
                <a:spcPts val="0"/>
              </a:spcBef>
              <a:defRPr/>
            </a:pPr>
            <a:r>
              <a:rPr lang="en-US" sz="1500" dirty="0">
                <a:latin typeface="Calibri" panose="020F0502020204030204"/>
              </a:rPr>
              <a:t>If you need further assistance, please contact us by calling </a:t>
            </a:r>
            <a:r>
              <a:rPr lang="en-US" sz="1500" b="1" dirty="0">
                <a:solidFill>
                  <a:srgbClr val="FD5B1B"/>
                </a:solidFill>
                <a:latin typeface="Calibri" panose="020F0502020204030204"/>
              </a:rPr>
              <a:t>888-343-2340</a:t>
            </a:r>
          </a:p>
        </p:txBody>
      </p:sp>
      <p:pic>
        <p:nvPicPr>
          <p:cNvPr id="24" name="Content Placeholder 6">
            <a:extLst>
              <a:ext uri="{FF2B5EF4-FFF2-40B4-BE49-F238E27FC236}">
                <a16:creationId xmlns:a16="http://schemas.microsoft.com/office/drawing/2014/main" id="{C7394E19-5366-FC7C-4E89-9980FAED8813}"/>
              </a:ext>
            </a:extLst>
          </p:cNvPr>
          <p:cNvPicPr>
            <a:picLocks noChangeAspect="1"/>
          </p:cNvPicPr>
          <p:nvPr/>
        </p:nvPicPr>
        <p:blipFill>
          <a:blip r:embed="rId2"/>
          <a:srcRect l="5025" t="11819" r="14721" b="38073"/>
          <a:stretch>
            <a:fillRect/>
          </a:stretch>
        </p:blipFill>
        <p:spPr>
          <a:xfrm>
            <a:off x="3161188" y="1788175"/>
            <a:ext cx="5496233" cy="2389239"/>
          </a:xfrm>
          <a:prstGeom prst="rect">
            <a:avLst/>
          </a:prstGeom>
        </p:spPr>
      </p:pic>
      <p:pic>
        <p:nvPicPr>
          <p:cNvPr id="1026" name="Picture 2">
            <a:extLst>
              <a:ext uri="{FF2B5EF4-FFF2-40B4-BE49-F238E27FC236}">
                <a16:creationId xmlns:a16="http://schemas.microsoft.com/office/drawing/2014/main" id="{A2F7E7F0-8DC9-3E83-1530-FBA9AF4E7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8" b="4312"/>
          <a:stretch>
            <a:fillRect/>
          </a:stretch>
        </p:blipFill>
        <p:spPr bwMode="auto">
          <a:xfrm>
            <a:off x="1224602" y="2342954"/>
            <a:ext cx="1198563" cy="1122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2684699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E320A-821F-4479-9B27-B4CBD87F94DF}"/>
              </a:ext>
            </a:extLst>
          </p:cNvPr>
          <p:cNvSpPr>
            <a:spLocks noGrp="1"/>
          </p:cNvSpPr>
          <p:nvPr>
            <p:ph type="title"/>
          </p:nvPr>
        </p:nvSpPr>
        <p:spPr/>
        <p:txBody>
          <a:bodyPr>
            <a:normAutofit/>
          </a:bodyPr>
          <a:lstStyle/>
          <a:p>
            <a:r>
              <a:rPr lang="en-US" dirty="0"/>
              <a:t>OPEN ENROLLMENT REMINDERS</a:t>
            </a:r>
          </a:p>
        </p:txBody>
      </p:sp>
      <p:sp>
        <p:nvSpPr>
          <p:cNvPr id="3" name="Content Placeholder 2">
            <a:extLst>
              <a:ext uri="{FF2B5EF4-FFF2-40B4-BE49-F238E27FC236}">
                <a16:creationId xmlns:a16="http://schemas.microsoft.com/office/drawing/2014/main" id="{8185514D-A4B8-2A25-DF2C-EF96DF63BD15}"/>
              </a:ext>
            </a:extLst>
          </p:cNvPr>
          <p:cNvSpPr>
            <a:spLocks noGrp="1"/>
          </p:cNvSpPr>
          <p:nvPr>
            <p:ph idx="1"/>
          </p:nvPr>
        </p:nvSpPr>
        <p:spPr>
          <a:xfrm>
            <a:off x="427204" y="1609050"/>
            <a:ext cx="8367879" cy="4572000"/>
          </a:xfrm>
        </p:spPr>
        <p:txBody>
          <a:bodyPr>
            <a:normAutofit/>
          </a:bodyPr>
          <a:lstStyle/>
          <a:p>
            <a:r>
              <a:rPr lang="en-US" dirty="0"/>
              <a:t>Gather information for any dependents and beneficiaries you need to update , including date of birth and address.</a:t>
            </a:r>
          </a:p>
          <a:p>
            <a:r>
              <a:rPr lang="en-US" dirty="0"/>
              <a:t>You only have one way to enroll. You can self- enroll by logging into your Paycor account and make any necessary changes. </a:t>
            </a:r>
          </a:p>
          <a:p>
            <a:r>
              <a:rPr lang="en-US" dirty="0">
                <a:sym typeface="Arial Narrow"/>
              </a:rPr>
              <a:t>Submit all elections within the first 60 days of employment.</a:t>
            </a:r>
            <a:endParaRPr lang="en-US" dirty="0"/>
          </a:p>
        </p:txBody>
      </p:sp>
      <p:sp>
        <p:nvSpPr>
          <p:cNvPr id="5" name="Slide Number Placeholder 4">
            <a:extLst>
              <a:ext uri="{FF2B5EF4-FFF2-40B4-BE49-F238E27FC236}">
                <a16:creationId xmlns:a16="http://schemas.microsoft.com/office/drawing/2014/main" id="{193B5FB4-E01F-0499-F82B-EA3B0CB9B5EC}"/>
              </a:ext>
            </a:extLst>
          </p:cNvPr>
          <p:cNvSpPr>
            <a:spLocks noGrp="1"/>
          </p:cNvSpPr>
          <p:nvPr>
            <p:ph type="sldNum" sz="quarter" idx="12"/>
          </p:nvPr>
        </p:nvSpPr>
        <p:spPr/>
        <p:txBody>
          <a:bodyPr/>
          <a:lstStyle/>
          <a:p>
            <a:fld id="{02266A82-7052-4F19-AA33-DE09AC459DCD}" type="slidenum">
              <a:rPr lang="en-US" smtClean="0"/>
              <a:pPr/>
              <a:t>29</a:t>
            </a:fld>
            <a:endParaRPr lang="en-US" dirty="0"/>
          </a:p>
        </p:txBody>
      </p:sp>
      <p:sp>
        <p:nvSpPr>
          <p:cNvPr id="9" name="TextBox 8">
            <a:extLst>
              <a:ext uri="{FF2B5EF4-FFF2-40B4-BE49-F238E27FC236}">
                <a16:creationId xmlns:a16="http://schemas.microsoft.com/office/drawing/2014/main" id="{4090B911-FAC4-4FED-D7F4-F4B57E1F8698}"/>
              </a:ext>
            </a:extLst>
          </p:cNvPr>
          <p:cNvSpPr txBox="1"/>
          <p:nvPr/>
        </p:nvSpPr>
        <p:spPr>
          <a:xfrm>
            <a:off x="628650" y="1085830"/>
            <a:ext cx="2848475" cy="523220"/>
          </a:xfrm>
          <a:prstGeom prst="rect">
            <a:avLst/>
          </a:prstGeom>
          <a:noFill/>
        </p:spPr>
        <p:txBody>
          <a:bodyPr wrap="square">
            <a:spAutoFit/>
          </a:bodyPr>
          <a:lstStyle/>
          <a:p>
            <a:r>
              <a:rPr lang="en-US" sz="2800" b="1" dirty="0">
                <a:solidFill>
                  <a:srgbClr val="0481C6"/>
                </a:solidFill>
              </a:rPr>
              <a:t>DON’T FORGET</a:t>
            </a:r>
          </a:p>
        </p:txBody>
      </p:sp>
    </p:spTree>
    <p:extLst>
      <p:ext uri="{BB962C8B-B14F-4D97-AF65-F5344CB8AC3E}">
        <p14:creationId xmlns:p14="http://schemas.microsoft.com/office/powerpoint/2010/main" val="703161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D980826-8210-983D-B086-4E79417C410F}"/>
              </a:ext>
            </a:extLst>
          </p:cNvPr>
          <p:cNvSpPr>
            <a:spLocks noGrp="1"/>
          </p:cNvSpPr>
          <p:nvPr>
            <p:ph type="pic" sz="quarter" idx="13"/>
          </p:nvPr>
        </p:nvSpPr>
        <p:spPr>
          <a:xfrm>
            <a:off x="160234" y="1415374"/>
            <a:ext cx="3884063" cy="4572000"/>
          </a:xfrm>
        </p:spPr>
        <p:txBody>
          <a:bodyPr/>
          <a:lstStyle/>
          <a:p>
            <a:r>
              <a:rPr lang="en-US" dirty="0"/>
              <a:t>If you miss your enrollment window (first 60 days of employment)</a:t>
            </a:r>
            <a:r>
              <a:rPr lang="en-US" b="1" dirty="0"/>
              <a:t>, </a:t>
            </a:r>
            <a:r>
              <a:rPr lang="en-US" dirty="0"/>
              <a:t>you will have to wait until the 2026 open enrollment to make changes unless you have a qualifying life event.</a:t>
            </a:r>
            <a:r>
              <a:rPr lang="en-US" b="1" dirty="0"/>
              <a:t> </a:t>
            </a:r>
          </a:p>
        </p:txBody>
      </p:sp>
      <p:sp>
        <p:nvSpPr>
          <p:cNvPr id="5" name="Slide Number Placeholder 4">
            <a:extLst>
              <a:ext uri="{FF2B5EF4-FFF2-40B4-BE49-F238E27FC236}">
                <a16:creationId xmlns:a16="http://schemas.microsoft.com/office/drawing/2014/main" id="{3BE8AC0E-F50B-2604-A700-506FF9A5436F}"/>
              </a:ext>
            </a:extLst>
          </p:cNvPr>
          <p:cNvSpPr>
            <a:spLocks noGrp="1"/>
          </p:cNvSpPr>
          <p:nvPr>
            <p:ph type="sldNum" sz="quarter" idx="12"/>
          </p:nvPr>
        </p:nvSpPr>
        <p:spPr/>
        <p:txBody>
          <a:bodyPr/>
          <a:lstStyle/>
          <a:p>
            <a:fld id="{02266A82-7052-4F19-AA33-DE09AC459DCD}" type="slidenum">
              <a:rPr lang="en-US" sz="900" smtClean="0"/>
              <a:pPr/>
              <a:t>3</a:t>
            </a:fld>
            <a:endParaRPr lang="en-US" sz="900" dirty="0"/>
          </a:p>
        </p:txBody>
      </p:sp>
      <p:sp>
        <p:nvSpPr>
          <p:cNvPr id="6" name="Title 1">
            <a:extLst>
              <a:ext uri="{FF2B5EF4-FFF2-40B4-BE49-F238E27FC236}">
                <a16:creationId xmlns:a16="http://schemas.microsoft.com/office/drawing/2014/main" id="{B7C1D964-20DC-0055-D95C-0791AF0EC0F8}"/>
              </a:ext>
            </a:extLst>
          </p:cNvPr>
          <p:cNvSpPr txBox="1">
            <a:spLocks/>
          </p:cNvSpPr>
          <p:nvPr/>
        </p:nvSpPr>
        <p:spPr>
          <a:xfrm>
            <a:off x="628650" y="365127"/>
            <a:ext cx="7886700" cy="50614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2800" kern="1200">
                <a:solidFill>
                  <a:srgbClr val="49BB80"/>
                </a:solidFill>
                <a:latin typeface="Arial Black" panose="020B0A04020102020204" pitchFamily="34" charset="0"/>
                <a:ea typeface="+mj-ea"/>
                <a:cs typeface="+mj-cs"/>
              </a:defRPr>
            </a:lvl1pPr>
          </a:lstStyle>
          <a:p>
            <a:r>
              <a:rPr lang="en-US" dirty="0">
                <a:solidFill>
                  <a:schemeClr val="bg1"/>
                </a:solidFill>
              </a:rPr>
              <a:t>WHAT IF YOU MISS OPEN ENROLLMENT</a:t>
            </a:r>
          </a:p>
        </p:txBody>
      </p:sp>
      <p:pic>
        <p:nvPicPr>
          <p:cNvPr id="8" name="Content Placeholder 7">
            <a:extLst>
              <a:ext uri="{FF2B5EF4-FFF2-40B4-BE49-F238E27FC236}">
                <a16:creationId xmlns:a16="http://schemas.microsoft.com/office/drawing/2014/main" id="{0C9DB6DA-CD66-2241-CD56-66C8FD784A14}"/>
              </a:ext>
            </a:extLst>
          </p:cNvPr>
          <p:cNvPicPr>
            <a:picLocks noGrp="1" noChangeAspect="1"/>
          </p:cNvPicPr>
          <p:nvPr>
            <p:ph idx="1"/>
          </p:nvPr>
        </p:nvPicPr>
        <p:blipFill>
          <a:blip r:embed="rId2"/>
          <a:stretch>
            <a:fillRect/>
          </a:stretch>
        </p:blipFill>
        <p:spPr>
          <a:xfrm>
            <a:off x="4871533" y="1609725"/>
            <a:ext cx="3002972" cy="3886200"/>
          </a:xfrm>
        </p:spPr>
      </p:pic>
    </p:spTree>
    <p:extLst>
      <p:ext uri="{BB962C8B-B14F-4D97-AF65-F5344CB8AC3E}">
        <p14:creationId xmlns:p14="http://schemas.microsoft.com/office/powerpoint/2010/main" val="37445164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CEF66-98BF-EC5E-FF01-C57637150327}"/>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64E85D36-2150-1FE3-7BF4-19AB96273076}"/>
              </a:ext>
            </a:extLst>
          </p:cNvPr>
          <p:cNvSpPr>
            <a:spLocks noGrp="1"/>
          </p:cNvSpPr>
          <p:nvPr>
            <p:ph idx="1"/>
          </p:nvPr>
        </p:nvSpPr>
        <p:spPr>
          <a:xfrm>
            <a:off x="427204" y="1390650"/>
            <a:ext cx="8174535" cy="4790400"/>
          </a:xfrm>
        </p:spPr>
        <p:txBody>
          <a:bodyPr>
            <a:normAutofit/>
          </a:bodyPr>
          <a:lstStyle/>
          <a:p>
            <a:pPr marL="0" indent="0">
              <a:buNone/>
            </a:pPr>
            <a:r>
              <a:rPr lang="en-US" dirty="0"/>
              <a:t>If you have additional  questions, you may also contact Human Resources OR call the Free Employee Benefits Hotline </a:t>
            </a:r>
          </a:p>
          <a:p>
            <a:pPr marL="0" indent="0">
              <a:lnSpc>
                <a:spcPct val="100000"/>
              </a:lnSpc>
              <a:spcBef>
                <a:spcPts val="0"/>
              </a:spcBef>
              <a:buNone/>
            </a:pPr>
            <a:endParaRPr lang="en-US" sz="2400" dirty="0"/>
          </a:p>
          <a:p>
            <a:pPr marL="0" indent="0">
              <a:lnSpc>
                <a:spcPct val="100000"/>
              </a:lnSpc>
              <a:spcBef>
                <a:spcPts val="0"/>
              </a:spcBef>
              <a:buNone/>
            </a:pPr>
            <a:r>
              <a:rPr lang="en-US" sz="2400" dirty="0"/>
              <a:t>Tomi Laditan,</a:t>
            </a:r>
          </a:p>
          <a:p>
            <a:pPr marL="0" indent="0">
              <a:lnSpc>
                <a:spcPct val="100000"/>
              </a:lnSpc>
              <a:spcBef>
                <a:spcPts val="0"/>
              </a:spcBef>
              <a:buNone/>
            </a:pPr>
            <a:r>
              <a:rPr lang="en-US" sz="2400" dirty="0"/>
              <a:t>HR Director</a:t>
            </a:r>
          </a:p>
          <a:p>
            <a:pPr marL="0" indent="0">
              <a:lnSpc>
                <a:spcPct val="100000"/>
              </a:lnSpc>
              <a:spcBef>
                <a:spcPts val="0"/>
              </a:spcBef>
              <a:buNone/>
            </a:pPr>
            <a:r>
              <a:rPr lang="en-US" sz="2400" dirty="0">
                <a:hlinkClick r:id="rId3"/>
              </a:rPr>
              <a:t>tladitan@bbmacademy.com</a:t>
            </a:r>
            <a:endParaRPr lang="en-US" sz="2400" dirty="0"/>
          </a:p>
          <a:p>
            <a:pPr marL="0" indent="0">
              <a:buNone/>
            </a:pP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E1CC5F00-1245-3DF1-54FA-0DFE1C673E5E}"/>
              </a:ext>
            </a:extLst>
          </p:cNvPr>
          <p:cNvSpPr>
            <a:spLocks noGrp="1"/>
          </p:cNvSpPr>
          <p:nvPr>
            <p:ph type="sldNum" sz="quarter" idx="12"/>
          </p:nvPr>
        </p:nvSpPr>
        <p:spPr/>
        <p:txBody>
          <a:bodyPr/>
          <a:lstStyle/>
          <a:p>
            <a:fld id="{02266A82-7052-4F19-AA33-DE09AC459DCD}" type="slidenum">
              <a:rPr lang="en-US" sz="900" smtClean="0"/>
              <a:pPr/>
              <a:t>30</a:t>
            </a:fld>
            <a:endParaRPr lang="en-US" sz="900" dirty="0"/>
          </a:p>
        </p:txBody>
      </p:sp>
      <p:sp>
        <p:nvSpPr>
          <p:cNvPr id="4" name="AutoShape 2">
            <a:extLst>
              <a:ext uri="{FF2B5EF4-FFF2-40B4-BE49-F238E27FC236}">
                <a16:creationId xmlns:a16="http://schemas.microsoft.com/office/drawing/2014/main" id="{AC1EA03A-FF28-BEAA-8771-DEB887A1002E}"/>
              </a:ext>
            </a:extLst>
          </p:cNvPr>
          <p:cNvSpPr>
            <a:spLocks noChangeArrowheads="1"/>
          </p:cNvSpPr>
          <p:nvPr/>
        </p:nvSpPr>
        <p:spPr bwMode="auto">
          <a:xfrm>
            <a:off x="416553" y="4522534"/>
            <a:ext cx="4602163" cy="1832481"/>
          </a:xfrm>
          <a:prstGeom prst="roundRect">
            <a:avLst>
              <a:gd name="adj" fmla="val 16667"/>
            </a:avLst>
          </a:prstGeom>
          <a:solidFill>
            <a:srgbClr val="C0C0C0"/>
          </a:solidFill>
          <a:ln>
            <a:noFill/>
          </a:ln>
          <a:effectLst/>
          <a:extLst>
            <a:ext uri="{91240B29-F687-4F45-9708-019B960494DF}">
              <a14:hiddenLine xmlns:a14="http://schemas.microsoft.com/office/drawing/2010/main" w="25400"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a:ln>
                  <a:noFill/>
                </a:ln>
                <a:solidFill>
                  <a:srgbClr val="FFFFFF"/>
                </a:solidFill>
                <a:effectLst/>
                <a:latin typeface="Arial" panose="020B0604020202020204" pitchFamily="34" charset="0"/>
              </a:rPr>
              <a:t>Call the Free Employee Benefits Hotline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7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Arial" panose="020B0604020202020204" pitchFamily="34" charset="0"/>
              </a:rPr>
              <a:t>         </a:t>
            </a:r>
            <a:r>
              <a:rPr kumimoji="0" lang="en-US" altLang="en-US" sz="1600" b="1" i="0" u="none" strike="noStrike" cap="none" normalizeH="0" baseline="0" dirty="0">
                <a:ln>
                  <a:noFill/>
                </a:ln>
                <a:solidFill>
                  <a:srgbClr val="000000"/>
                </a:solidFill>
                <a:effectLst/>
                <a:latin typeface="Arial" panose="020B0604020202020204" pitchFamily="34" charset="0"/>
              </a:rPr>
              <a:t>877-838-4779</a:t>
            </a:r>
            <a:r>
              <a:rPr kumimoji="0" lang="en-US" altLang="en-US" sz="1200" b="0" i="0" u="none" strike="noStrike" cap="none" normalizeH="0" baseline="0" dirty="0">
                <a:ln>
                  <a:noFill/>
                </a:ln>
                <a:solidFill>
                  <a:srgbClr val="000000"/>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 Box 3">
            <a:extLst>
              <a:ext uri="{FF2B5EF4-FFF2-40B4-BE49-F238E27FC236}">
                <a16:creationId xmlns:a16="http://schemas.microsoft.com/office/drawing/2014/main" id="{077957F2-9A5E-99F9-4C15-91C458036E33}"/>
              </a:ext>
            </a:extLst>
          </p:cNvPr>
          <p:cNvSpPr txBox="1">
            <a:spLocks noChangeArrowheads="1"/>
          </p:cNvSpPr>
          <p:nvPr/>
        </p:nvSpPr>
        <p:spPr bwMode="auto">
          <a:xfrm>
            <a:off x="2288216" y="4904040"/>
            <a:ext cx="2447925" cy="927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Monday - Friday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10:00 a.m. to 8:00 p.m. EST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 9:00 a.m. to 7:00 p.m. CST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a:ln>
                  <a:noFill/>
                </a:ln>
                <a:solidFill>
                  <a:srgbClr val="000000"/>
                </a:solidFill>
                <a:effectLst/>
                <a:latin typeface="Arial" panose="020B0604020202020204" pitchFamily="34" charset="0"/>
              </a:rPr>
              <a:t>7:00 a.m. to 5:00 p.m. PST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 Box 4">
            <a:extLst>
              <a:ext uri="{FF2B5EF4-FFF2-40B4-BE49-F238E27FC236}">
                <a16:creationId xmlns:a16="http://schemas.microsoft.com/office/drawing/2014/main" id="{313236A2-82EB-5900-62ED-5B893E3FF2EA}"/>
              </a:ext>
            </a:extLst>
          </p:cNvPr>
          <p:cNvSpPr txBox="1">
            <a:spLocks noChangeArrowheads="1"/>
          </p:cNvSpPr>
          <p:nvPr/>
        </p:nvSpPr>
        <p:spPr bwMode="auto">
          <a:xfrm>
            <a:off x="868991" y="5729540"/>
            <a:ext cx="3194050" cy="5667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Email : advocates@hubinternational.com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4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000000"/>
                </a:solidFill>
                <a:effectLst/>
                <a:latin typeface="Arial" panose="020B0604020202020204" pitchFamily="34" charset="0"/>
              </a:rPr>
              <a:t>Fax : 855.204.7146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2" name="Picture 8">
            <a:extLst>
              <a:ext uri="{FF2B5EF4-FFF2-40B4-BE49-F238E27FC236}">
                <a16:creationId xmlns:a16="http://schemas.microsoft.com/office/drawing/2014/main" id="{436D3CBD-4A0C-65C2-78BE-32AD2DF75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4619" y="2657184"/>
            <a:ext cx="2172789" cy="3173956"/>
          </a:xfrm>
          <a:prstGeom prst="rect">
            <a:avLst/>
          </a:prstGeom>
          <a:noFill/>
          <a:ln w="57150" algn="ctr">
            <a:solidFill>
              <a:srgbClr val="B0D35D"/>
            </a:solidFill>
            <a:round/>
            <a:headEnd/>
            <a:tailEnd/>
          </a:ln>
          <a:effectLst>
            <a:outerShdw blurRad="292100" dist="139700" dir="2700000" algn="ctr" rotWithShape="0">
              <a:srgbClr val="000000">
                <a:alpha val="64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1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3FCC618-CE0F-6AEA-9E04-ECAA7CE4908E}"/>
              </a:ext>
            </a:extLst>
          </p:cNvPr>
          <p:cNvSpPr>
            <a:spLocks noGrp="1"/>
          </p:cNvSpPr>
          <p:nvPr>
            <p:ph type="pic" sz="quarter" idx="13"/>
          </p:nvPr>
        </p:nvSpPr>
        <p:spPr>
          <a:xfrm>
            <a:off x="230029" y="1266154"/>
            <a:ext cx="3884063" cy="4572000"/>
          </a:xfrm>
        </p:spPr>
        <p:txBody>
          <a:bodyPr>
            <a:normAutofit fontScale="77500" lnSpcReduction="20000"/>
          </a:bodyPr>
          <a:lstStyle/>
          <a:p>
            <a:r>
              <a:rPr lang="en-US" b="1" dirty="0"/>
              <a:t>1</a:t>
            </a:r>
            <a:r>
              <a:rPr lang="en-US" b="1" baseline="30000" dirty="0"/>
              <a:t>st</a:t>
            </a:r>
            <a:r>
              <a:rPr lang="en-US" dirty="0"/>
              <a:t> – read your enrollment materials, including your Benefits Guide. We encourage you to consider your options carefully and make informed decision.</a:t>
            </a:r>
          </a:p>
          <a:p>
            <a:r>
              <a:rPr lang="en-US" b="1" dirty="0"/>
              <a:t>2</a:t>
            </a:r>
            <a:r>
              <a:rPr lang="en-US" b="1" baseline="30000" dirty="0"/>
              <a:t>nd</a:t>
            </a:r>
            <a:r>
              <a:rPr lang="en-US" dirty="0"/>
              <a:t> –Gather information for any dependents and beneficiaries you need to update, including date of birth and address.</a:t>
            </a:r>
          </a:p>
          <a:p>
            <a:r>
              <a:rPr lang="en-US" b="1" dirty="0"/>
              <a:t>3</a:t>
            </a:r>
            <a:r>
              <a:rPr lang="en-US" b="1" baseline="30000" dirty="0"/>
              <a:t>rd</a:t>
            </a:r>
            <a:r>
              <a:rPr lang="en-US" dirty="0"/>
              <a:t> – </a:t>
            </a:r>
            <a:r>
              <a:rPr lang="en-US" b="1" dirty="0"/>
              <a:t>Enroll</a:t>
            </a:r>
            <a:r>
              <a:rPr lang="en-US" dirty="0"/>
              <a:t>. You only have one way to enroll. You can self- enroll by logging into your Paycor account, by your enrollment deadline, and make any necessary changes.</a:t>
            </a:r>
          </a:p>
        </p:txBody>
      </p:sp>
      <p:sp>
        <p:nvSpPr>
          <p:cNvPr id="5" name="Slide Number Placeholder 4">
            <a:extLst>
              <a:ext uri="{FF2B5EF4-FFF2-40B4-BE49-F238E27FC236}">
                <a16:creationId xmlns:a16="http://schemas.microsoft.com/office/drawing/2014/main" id="{632AE113-29CB-E1E7-640F-F3891FA32596}"/>
              </a:ext>
            </a:extLst>
          </p:cNvPr>
          <p:cNvSpPr>
            <a:spLocks noGrp="1"/>
          </p:cNvSpPr>
          <p:nvPr>
            <p:ph type="sldNum" sz="quarter" idx="12"/>
          </p:nvPr>
        </p:nvSpPr>
        <p:spPr/>
        <p:txBody>
          <a:bodyPr/>
          <a:lstStyle/>
          <a:p>
            <a:fld id="{02266A82-7052-4F19-AA33-DE09AC459DCD}" type="slidenum">
              <a:rPr lang="en-US" sz="900" smtClean="0"/>
              <a:pPr/>
              <a:t>4</a:t>
            </a:fld>
            <a:endParaRPr lang="en-US" sz="900" dirty="0"/>
          </a:p>
        </p:txBody>
      </p:sp>
      <p:sp>
        <p:nvSpPr>
          <p:cNvPr id="6" name="Title 1">
            <a:extLst>
              <a:ext uri="{FF2B5EF4-FFF2-40B4-BE49-F238E27FC236}">
                <a16:creationId xmlns:a16="http://schemas.microsoft.com/office/drawing/2014/main" id="{0E6CC8A6-9124-509E-53D1-9DBB7899A1CF}"/>
              </a:ext>
            </a:extLst>
          </p:cNvPr>
          <p:cNvSpPr txBox="1">
            <a:spLocks/>
          </p:cNvSpPr>
          <p:nvPr/>
        </p:nvSpPr>
        <p:spPr>
          <a:xfrm>
            <a:off x="628650" y="365127"/>
            <a:ext cx="7886700" cy="5061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rgbClr val="49BB80"/>
                </a:solidFill>
                <a:latin typeface="Arial Black" panose="020B0A04020102020204" pitchFamily="34" charset="0"/>
                <a:ea typeface="+mj-ea"/>
                <a:cs typeface="+mj-cs"/>
              </a:defRPr>
            </a:lvl1pPr>
          </a:lstStyle>
          <a:p>
            <a:r>
              <a:rPr lang="en-US" dirty="0">
                <a:solidFill>
                  <a:schemeClr val="bg1"/>
                </a:solidFill>
              </a:rPr>
              <a:t>HOW TO ENROLL</a:t>
            </a:r>
          </a:p>
        </p:txBody>
      </p:sp>
      <p:pic>
        <p:nvPicPr>
          <p:cNvPr id="2050" name="Picture 2" descr="employee view hr benefits software">
            <a:extLst>
              <a:ext uri="{FF2B5EF4-FFF2-40B4-BE49-F238E27FC236}">
                <a16:creationId xmlns:a16="http://schemas.microsoft.com/office/drawing/2014/main" id="{76A52C87-61CD-50BB-013A-3CA2BFD2F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814" y="1196304"/>
            <a:ext cx="4243250" cy="3622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807CAB0-E504-5DF2-4C6F-0DDA6D2C7C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94662" y="4739445"/>
            <a:ext cx="1751554" cy="1844502"/>
          </a:xfrm>
          <a:prstGeom prst="rect">
            <a:avLst/>
          </a:prstGeom>
          <a:noFill/>
        </p:spPr>
      </p:pic>
    </p:spTree>
    <p:extLst>
      <p:ext uri="{BB962C8B-B14F-4D97-AF65-F5344CB8AC3E}">
        <p14:creationId xmlns:p14="http://schemas.microsoft.com/office/powerpoint/2010/main" val="3745818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26AA-7129-4055-9CF7-6D2B4C21D5BF}"/>
              </a:ext>
            </a:extLst>
          </p:cNvPr>
          <p:cNvSpPr>
            <a:spLocks noGrp="1"/>
          </p:cNvSpPr>
          <p:nvPr>
            <p:ph type="title"/>
          </p:nvPr>
        </p:nvSpPr>
        <p:spPr>
          <a:xfrm>
            <a:off x="581579" y="234811"/>
            <a:ext cx="8264860" cy="773580"/>
          </a:xfrm>
        </p:spPr>
        <p:txBody>
          <a:bodyPr>
            <a:normAutofit/>
          </a:bodyPr>
          <a:lstStyle/>
          <a:p>
            <a:r>
              <a:rPr lang="en-US" dirty="0"/>
              <a:t>BENEFITS AVAILABLE FOR 2025 - 2026</a:t>
            </a:r>
          </a:p>
        </p:txBody>
      </p:sp>
      <p:sp>
        <p:nvSpPr>
          <p:cNvPr id="3" name="Content Placeholder 2">
            <a:extLst>
              <a:ext uri="{FF2B5EF4-FFF2-40B4-BE49-F238E27FC236}">
                <a16:creationId xmlns:a16="http://schemas.microsoft.com/office/drawing/2014/main" id="{E1A483E8-5252-4B2F-96AD-4038A6C073EF}"/>
              </a:ext>
            </a:extLst>
          </p:cNvPr>
          <p:cNvSpPr>
            <a:spLocks noGrp="1"/>
          </p:cNvSpPr>
          <p:nvPr>
            <p:ph idx="1"/>
          </p:nvPr>
        </p:nvSpPr>
        <p:spPr>
          <a:xfrm>
            <a:off x="4044297" y="1485899"/>
            <a:ext cx="4656790" cy="4296591"/>
          </a:xfrm>
        </p:spPr>
        <p:txBody>
          <a:bodyPr>
            <a:normAutofit fontScale="85000" lnSpcReduction="20000"/>
          </a:bodyPr>
          <a:lstStyle/>
          <a:p>
            <a:pPr marL="0" indent="0">
              <a:buNone/>
            </a:pPr>
            <a:r>
              <a:rPr lang="en-US" b="1" dirty="0">
                <a:solidFill>
                  <a:schemeClr val="accent2"/>
                </a:solidFill>
                <a:sym typeface="Arial Narrow"/>
              </a:rPr>
              <a:t>Great News!</a:t>
            </a:r>
          </a:p>
          <a:p>
            <a:r>
              <a:rPr lang="en-US" sz="2000" dirty="0">
                <a:sym typeface="Arial Narrow"/>
              </a:rPr>
              <a:t>Benefit plan designs are remaining the same for the medical, dental, vision, life and disability, and the voluntary benefits!</a:t>
            </a:r>
          </a:p>
          <a:p>
            <a:r>
              <a:rPr lang="en-US" sz="2000" dirty="0">
                <a:sym typeface="Arial Narrow"/>
              </a:rPr>
              <a:t>Dental rates through Mutual of Omaha have decreased. </a:t>
            </a:r>
          </a:p>
          <a:p>
            <a:r>
              <a:rPr lang="en-US" sz="2000" dirty="0">
                <a:sym typeface="Arial Narrow"/>
              </a:rPr>
              <a:t>New offering of Pet Insurance through Spot Pet! Rates are based on your location, age, breed of  dog or cat and you are billed directly from Spot Pet.</a:t>
            </a:r>
          </a:p>
          <a:p>
            <a:r>
              <a:rPr lang="en-US" sz="2000" dirty="0">
                <a:sym typeface="Arial Narrow"/>
              </a:rPr>
              <a:t>Life &amp; ADD benefit amounts will be based on years of service (BBMA Pays for this benefit).</a:t>
            </a:r>
          </a:p>
          <a:p>
            <a:r>
              <a:rPr lang="en-US" sz="2000" dirty="0">
                <a:sym typeface="Arial Narrow"/>
              </a:rPr>
              <a:t>We encourage you to read all of your enrollment materials, including the  Benefit Guide, and join a live webinar to learn about all the benefits available to you as Big Blue Marble Academy employee. </a:t>
            </a:r>
            <a:endParaRPr lang="en-US" sz="2000" dirty="0"/>
          </a:p>
          <a:p>
            <a:endParaRPr lang="en-US" dirty="0"/>
          </a:p>
        </p:txBody>
      </p:sp>
      <p:sp>
        <p:nvSpPr>
          <p:cNvPr id="8" name="Slide Number Placeholder 7">
            <a:extLst>
              <a:ext uri="{FF2B5EF4-FFF2-40B4-BE49-F238E27FC236}">
                <a16:creationId xmlns:a16="http://schemas.microsoft.com/office/drawing/2014/main" id="{E3CA7971-5CE9-4743-88F7-0EAE8E8C7CDD}"/>
              </a:ext>
            </a:extLst>
          </p:cNvPr>
          <p:cNvSpPr>
            <a:spLocks noGrp="1"/>
          </p:cNvSpPr>
          <p:nvPr>
            <p:ph type="sldNum" sz="quarter" idx="12"/>
          </p:nvPr>
        </p:nvSpPr>
        <p:spPr/>
        <p:txBody>
          <a:bodyPr/>
          <a:lstStyle/>
          <a:p>
            <a:fld id="{02266A82-7052-4F19-AA33-DE09AC459DCD}" type="slidenum">
              <a:rPr lang="en-US" sz="900" smtClean="0"/>
              <a:pPr/>
              <a:t>5</a:t>
            </a:fld>
            <a:endParaRPr lang="en-US" sz="900" dirty="0"/>
          </a:p>
        </p:txBody>
      </p:sp>
      <p:cxnSp>
        <p:nvCxnSpPr>
          <p:cNvPr id="12" name="Straight Connector 11">
            <a:extLst>
              <a:ext uri="{FF2B5EF4-FFF2-40B4-BE49-F238E27FC236}">
                <a16:creationId xmlns:a16="http://schemas.microsoft.com/office/drawing/2014/main" id="{25EB56C2-EB88-49FC-9422-AE5B27935C4F}"/>
              </a:ext>
            </a:extLst>
          </p:cNvPr>
          <p:cNvCxnSpPr/>
          <p:nvPr/>
        </p:nvCxnSpPr>
        <p:spPr>
          <a:xfrm>
            <a:off x="9239459" y="5340704"/>
            <a:ext cx="0" cy="74950"/>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descr="Icon&#10;&#10;Description automatically generated">
            <a:extLst>
              <a:ext uri="{FF2B5EF4-FFF2-40B4-BE49-F238E27FC236}">
                <a16:creationId xmlns:a16="http://schemas.microsoft.com/office/drawing/2014/main" id="{5C37AC96-1B26-85A0-D969-DC74846C660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2869" y="1485900"/>
            <a:ext cx="3608398" cy="3608398"/>
          </a:xfrm>
          <a:prstGeom prst="rect">
            <a:avLst/>
          </a:prstGeom>
        </p:spPr>
      </p:pic>
    </p:spTree>
    <p:extLst>
      <p:ext uri="{BB962C8B-B14F-4D97-AF65-F5344CB8AC3E}">
        <p14:creationId xmlns:p14="http://schemas.microsoft.com/office/powerpoint/2010/main" val="23766342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26AA-7129-4055-9CF7-6D2B4C21D5BF}"/>
              </a:ext>
            </a:extLst>
          </p:cNvPr>
          <p:cNvSpPr>
            <a:spLocks noGrp="1"/>
          </p:cNvSpPr>
          <p:nvPr>
            <p:ph type="title"/>
          </p:nvPr>
        </p:nvSpPr>
        <p:spPr/>
        <p:txBody>
          <a:bodyPr/>
          <a:lstStyle/>
          <a:p>
            <a:r>
              <a:rPr lang="en-US" dirty="0"/>
              <a:t>ELIGIBILITY</a:t>
            </a:r>
          </a:p>
        </p:txBody>
      </p:sp>
      <p:sp>
        <p:nvSpPr>
          <p:cNvPr id="10" name="Content Placeholder 9">
            <a:extLst>
              <a:ext uri="{FF2B5EF4-FFF2-40B4-BE49-F238E27FC236}">
                <a16:creationId xmlns:a16="http://schemas.microsoft.com/office/drawing/2014/main" id="{25E13718-F818-4A7A-8A4A-5EB87E778E11}"/>
              </a:ext>
            </a:extLst>
          </p:cNvPr>
          <p:cNvSpPr>
            <a:spLocks noGrp="1"/>
          </p:cNvSpPr>
          <p:nvPr>
            <p:ph idx="1"/>
          </p:nvPr>
        </p:nvSpPr>
        <p:spPr>
          <a:xfrm>
            <a:off x="367188" y="1142999"/>
            <a:ext cx="5000339" cy="5014519"/>
          </a:xfrm>
        </p:spPr>
        <p:txBody>
          <a:bodyPr>
            <a:normAutofit/>
          </a:bodyPr>
          <a:lstStyle/>
          <a:p>
            <a:pPr marL="0" indent="0">
              <a:buNone/>
            </a:pPr>
            <a:r>
              <a:rPr lang="en-US" b="1" dirty="0">
                <a:solidFill>
                  <a:schemeClr val="accent2"/>
                </a:solidFill>
                <a:sym typeface="Arial Narrow"/>
              </a:rPr>
              <a:t>Who can enroll?</a:t>
            </a:r>
          </a:p>
          <a:p>
            <a:pPr lvl="1"/>
            <a:r>
              <a:rPr lang="en-US" sz="2000" dirty="0">
                <a:sym typeface="Arial Narrow"/>
              </a:rPr>
              <a:t>Employees working at least 30 hours per week</a:t>
            </a:r>
          </a:p>
          <a:p>
            <a:pPr lvl="1"/>
            <a:r>
              <a:rPr lang="en-US" sz="2000" dirty="0">
                <a:sym typeface="Arial Narrow"/>
              </a:rPr>
              <a:t>Legal spouse (spousal affidavit required)</a:t>
            </a:r>
          </a:p>
          <a:p>
            <a:pPr lvl="1"/>
            <a:r>
              <a:rPr lang="en-US" sz="2000" dirty="0">
                <a:sym typeface="Arial Narrow"/>
              </a:rPr>
              <a:t>Children under the age of 26 (or a child of any age who is medically certified as disabled and dependent on you for support and maintenance)</a:t>
            </a:r>
          </a:p>
          <a:p>
            <a:pPr marL="0" indent="0">
              <a:buNone/>
            </a:pPr>
            <a:r>
              <a:rPr lang="en-US" b="1" dirty="0">
                <a:solidFill>
                  <a:schemeClr val="accent2"/>
                </a:solidFill>
                <a:sym typeface="Arial Narrow"/>
              </a:rPr>
              <a:t>When can you enroll?</a:t>
            </a:r>
          </a:p>
          <a:p>
            <a:pPr lvl="1"/>
            <a:r>
              <a:rPr lang="en-US" sz="2000" dirty="0">
                <a:sym typeface="Arial Narrow"/>
              </a:rPr>
              <a:t>Within 60 days of your date of hire</a:t>
            </a:r>
          </a:p>
          <a:p>
            <a:pPr lvl="1"/>
            <a:r>
              <a:rPr lang="en-US" sz="2000" dirty="0">
                <a:sym typeface="Arial Narrow"/>
              </a:rPr>
              <a:t>During annual open enrollment</a:t>
            </a:r>
          </a:p>
          <a:p>
            <a:pPr lvl="1"/>
            <a:r>
              <a:rPr lang="en-US" sz="2000" dirty="0">
                <a:sym typeface="Arial Narrow"/>
              </a:rPr>
              <a:t>Within 31 days of a Qualifying Life Event</a:t>
            </a:r>
          </a:p>
          <a:p>
            <a:endParaRPr lang="en-US" dirty="0"/>
          </a:p>
        </p:txBody>
      </p:sp>
      <p:sp>
        <p:nvSpPr>
          <p:cNvPr id="7" name="Slide Number Placeholder 6">
            <a:extLst>
              <a:ext uri="{FF2B5EF4-FFF2-40B4-BE49-F238E27FC236}">
                <a16:creationId xmlns:a16="http://schemas.microsoft.com/office/drawing/2014/main" id="{6C7D7ECA-2F2F-4611-8883-E802BF1BDBF3}"/>
              </a:ext>
            </a:extLst>
          </p:cNvPr>
          <p:cNvSpPr>
            <a:spLocks noGrp="1"/>
          </p:cNvSpPr>
          <p:nvPr>
            <p:ph type="sldNum" sz="quarter" idx="12"/>
          </p:nvPr>
        </p:nvSpPr>
        <p:spPr/>
        <p:txBody>
          <a:bodyPr/>
          <a:lstStyle/>
          <a:p>
            <a:fld id="{02266A82-7052-4F19-AA33-DE09AC459DCD}" type="slidenum">
              <a:rPr lang="en-US" sz="900" smtClean="0"/>
              <a:pPr/>
              <a:t>6</a:t>
            </a:fld>
            <a:endParaRPr lang="en-US" sz="900" dirty="0"/>
          </a:p>
        </p:txBody>
      </p:sp>
      <p:pic>
        <p:nvPicPr>
          <p:cNvPr id="6" name="Picture 5" descr="Icon&#10;&#10;Description automatically generated">
            <a:extLst>
              <a:ext uri="{FF2B5EF4-FFF2-40B4-BE49-F238E27FC236}">
                <a16:creationId xmlns:a16="http://schemas.microsoft.com/office/drawing/2014/main" id="{AC46EBC6-A594-7E64-8084-8932A2A1309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50649" y="1398335"/>
            <a:ext cx="3429007" cy="3429007"/>
          </a:xfrm>
          <a:prstGeom prst="rect">
            <a:avLst/>
          </a:prstGeom>
        </p:spPr>
      </p:pic>
    </p:spTree>
    <p:extLst>
      <p:ext uri="{BB962C8B-B14F-4D97-AF65-F5344CB8AC3E}">
        <p14:creationId xmlns:p14="http://schemas.microsoft.com/office/powerpoint/2010/main" val="3148039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26AA-7129-4055-9CF7-6D2B4C21D5BF}"/>
              </a:ext>
            </a:extLst>
          </p:cNvPr>
          <p:cNvSpPr>
            <a:spLocks noGrp="1"/>
          </p:cNvSpPr>
          <p:nvPr>
            <p:ph type="ctrTitle"/>
          </p:nvPr>
        </p:nvSpPr>
        <p:spPr>
          <a:xfrm>
            <a:off x="434125" y="5779629"/>
            <a:ext cx="8673395" cy="777164"/>
          </a:xfrm>
        </p:spPr>
        <p:txBody>
          <a:bodyPr/>
          <a:lstStyle/>
          <a:p>
            <a:r>
              <a:rPr lang="en-US" dirty="0">
                <a:solidFill>
                  <a:srgbClr val="002F5E"/>
                </a:solidFill>
              </a:rPr>
              <a:t>MEDICAL PLANS &amp; RATES</a:t>
            </a:r>
          </a:p>
        </p:txBody>
      </p:sp>
      <p:cxnSp>
        <p:nvCxnSpPr>
          <p:cNvPr id="12" name="Straight Connector 11">
            <a:extLst>
              <a:ext uri="{FF2B5EF4-FFF2-40B4-BE49-F238E27FC236}">
                <a16:creationId xmlns:a16="http://schemas.microsoft.com/office/drawing/2014/main" id="{25EB56C2-EB88-49FC-9422-AE5B27935C4F}"/>
              </a:ext>
            </a:extLst>
          </p:cNvPr>
          <p:cNvCxnSpPr/>
          <p:nvPr/>
        </p:nvCxnSpPr>
        <p:spPr>
          <a:xfrm>
            <a:off x="9239459" y="4669779"/>
            <a:ext cx="0" cy="7495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921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336CA-6959-DDBC-211C-2B0EA4025677}"/>
              </a:ext>
            </a:extLst>
          </p:cNvPr>
          <p:cNvSpPr>
            <a:spLocks noGrp="1"/>
          </p:cNvSpPr>
          <p:nvPr>
            <p:ph type="title"/>
          </p:nvPr>
        </p:nvSpPr>
        <p:spPr/>
        <p:txBody>
          <a:bodyPr>
            <a:normAutofit/>
          </a:bodyPr>
          <a:lstStyle/>
          <a:p>
            <a:r>
              <a:rPr lang="en-US" dirty="0"/>
              <a:t>IMPORTANT TERMS TO KNOW</a:t>
            </a:r>
          </a:p>
        </p:txBody>
      </p:sp>
      <p:sp>
        <p:nvSpPr>
          <p:cNvPr id="3" name="Slide Number Placeholder 2">
            <a:extLst>
              <a:ext uri="{FF2B5EF4-FFF2-40B4-BE49-F238E27FC236}">
                <a16:creationId xmlns:a16="http://schemas.microsoft.com/office/drawing/2014/main" id="{F3E21E90-B624-5423-3AE1-5B71E0425F1F}"/>
              </a:ext>
            </a:extLst>
          </p:cNvPr>
          <p:cNvSpPr>
            <a:spLocks noGrp="1"/>
          </p:cNvSpPr>
          <p:nvPr>
            <p:ph type="sldNum" sz="quarter" idx="12"/>
          </p:nvPr>
        </p:nvSpPr>
        <p:spPr/>
        <p:txBody>
          <a:bodyPr/>
          <a:lstStyle/>
          <a:p>
            <a:fld id="{02266A82-7052-4F19-AA33-DE09AC459DCD}" type="slidenum">
              <a:rPr lang="en-US" sz="900" smtClean="0"/>
              <a:pPr/>
              <a:t>8</a:t>
            </a:fld>
            <a:endParaRPr lang="en-US" sz="900" dirty="0"/>
          </a:p>
        </p:txBody>
      </p:sp>
      <p:sp>
        <p:nvSpPr>
          <p:cNvPr id="4" name="TextBox 3">
            <a:extLst>
              <a:ext uri="{FF2B5EF4-FFF2-40B4-BE49-F238E27FC236}">
                <a16:creationId xmlns:a16="http://schemas.microsoft.com/office/drawing/2014/main" id="{F9810391-1A44-D833-51E8-BC05746B9111}"/>
              </a:ext>
            </a:extLst>
          </p:cNvPr>
          <p:cNvSpPr txBox="1"/>
          <p:nvPr/>
        </p:nvSpPr>
        <p:spPr>
          <a:xfrm>
            <a:off x="367189" y="1040859"/>
            <a:ext cx="8368249" cy="7355860"/>
          </a:xfrm>
          <a:prstGeom prst="rect">
            <a:avLst/>
          </a:prstGeom>
          <a:noFill/>
        </p:spPr>
        <p:txBody>
          <a:bodyPr wrap="square" rtlCol="0">
            <a:spAutoFit/>
          </a:bodyPr>
          <a:lstStyle/>
          <a:p>
            <a:r>
              <a:rPr lang="en-US" sz="1400" dirty="0"/>
              <a:t>Health care can be difficult to navigate and all of the jargon doesn’t help to make things less complicated.  Here’s a breakdown to help you better understand your benefits, bills and coverage.</a:t>
            </a:r>
          </a:p>
          <a:p>
            <a:endParaRPr lang="en-US" sz="1400" dirty="0"/>
          </a:p>
          <a:p>
            <a:pPr marL="285750" indent="-285750">
              <a:buFont typeface="Arial" panose="020B0604020202020204" pitchFamily="34" charset="0"/>
              <a:buChar char="•"/>
            </a:pPr>
            <a:r>
              <a:rPr lang="en-US" sz="1400" b="1" dirty="0"/>
              <a:t>Deductible </a:t>
            </a:r>
            <a:r>
              <a:rPr lang="en-US" sz="1400" dirty="0"/>
              <a:t>–</a:t>
            </a:r>
            <a:r>
              <a:rPr lang="en-US" sz="1400" b="1" dirty="0"/>
              <a:t> </a:t>
            </a:r>
            <a:r>
              <a:rPr lang="en-US" sz="1400" dirty="0"/>
              <a:t>The amount you have to pay out-of-pocket for medical expenses before the insurance company will cover any benefit costs for the year.  If your deductible is $5,000, your insurance plan will begin to help with payments once you’ve reached that amount. Remember, in-network preventive care visits are always 100 percent covered.</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Out-of-Pocket Maximum</a:t>
            </a:r>
            <a:r>
              <a:rPr lang="en-US" sz="1400" dirty="0"/>
              <a:t> – The most you would possibly pay out-of-pocket for covered services in a year. Once you reach your out-of-pocket maximum, your plan covers all eligible expenses. Some plans have separate out-of-pocket maximums for medical and prescription drugs.</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Premium </a:t>
            </a:r>
            <a:r>
              <a:rPr lang="en-US" sz="1400" dirty="0"/>
              <a:t>- Like your 12-month gym membership, this is the base amount you pay every month for health care coverage, whether or not you use it.</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Copay </a:t>
            </a:r>
            <a:r>
              <a:rPr lang="en-US" sz="1400" dirty="0"/>
              <a:t>- A flat fee paid to your provider at the time of service.   You might also pay copays for prescription drugs. </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Claim</a:t>
            </a:r>
            <a:r>
              <a:rPr lang="en-US" sz="1400" dirty="0"/>
              <a:t> –When your visit providers, they will submit claims to your insurance company for the services you received .  Once your insurance pays their share, you’ll receive a bill for the rest.</a:t>
            </a:r>
          </a:p>
          <a:p>
            <a:pPr marL="285750" indent="-285750">
              <a:buFont typeface="Arial" panose="020B0604020202020204" pitchFamily="34" charset="0"/>
              <a:buChar char="•"/>
            </a:pPr>
            <a:endParaRPr lang="en-US" sz="1400" b="1" dirty="0"/>
          </a:p>
          <a:p>
            <a:pPr marL="285750" indent="-285750">
              <a:buFont typeface="Arial" panose="020B0604020202020204" pitchFamily="34" charset="0"/>
              <a:buChar char="•"/>
            </a:pPr>
            <a:r>
              <a:rPr lang="en-US" sz="1400" b="1" dirty="0"/>
              <a:t>Coinsurance</a:t>
            </a:r>
            <a:r>
              <a:rPr lang="en-US" sz="1400" dirty="0"/>
              <a:t> – The cost share between you and the insurance company. Coinsurance is always a percentage totaling 100 percent. For example, if the plan pays 70 percent, you are responsible for paying the remaining 30 percent of the cost. </a:t>
            </a:r>
          </a:p>
          <a:p>
            <a:endParaRPr lang="en-US" sz="1400" dirty="0"/>
          </a:p>
          <a:p>
            <a:endParaRPr lang="en-US" sz="1400"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02538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190C-6EAA-43FB-A784-F97ECEDC9AE0}"/>
              </a:ext>
            </a:extLst>
          </p:cNvPr>
          <p:cNvSpPr>
            <a:spLocks noGrp="1"/>
          </p:cNvSpPr>
          <p:nvPr>
            <p:ph type="title"/>
          </p:nvPr>
        </p:nvSpPr>
        <p:spPr>
          <a:xfrm>
            <a:off x="193675" y="365127"/>
            <a:ext cx="8864600" cy="506142"/>
          </a:xfrm>
        </p:spPr>
        <p:txBody>
          <a:bodyPr>
            <a:normAutofit fontScale="90000"/>
          </a:bodyPr>
          <a:lstStyle/>
          <a:p>
            <a:r>
              <a:rPr lang="en-US" dirty="0"/>
              <a:t>BCBS MAJOR MEDICAL PLANS &amp; PHARMACY PLAN FEATURES</a:t>
            </a:r>
          </a:p>
        </p:txBody>
      </p:sp>
      <p:sp>
        <p:nvSpPr>
          <p:cNvPr id="6" name="Slide Number Placeholder 5">
            <a:extLst>
              <a:ext uri="{FF2B5EF4-FFF2-40B4-BE49-F238E27FC236}">
                <a16:creationId xmlns:a16="http://schemas.microsoft.com/office/drawing/2014/main" id="{19114931-0E67-4963-8C44-6E3E0F8AF22E}"/>
              </a:ext>
            </a:extLst>
          </p:cNvPr>
          <p:cNvSpPr>
            <a:spLocks noGrp="1"/>
          </p:cNvSpPr>
          <p:nvPr>
            <p:ph type="sldNum" sz="quarter" idx="12"/>
          </p:nvPr>
        </p:nvSpPr>
        <p:spPr/>
        <p:txBody>
          <a:bodyPr/>
          <a:lstStyle/>
          <a:p>
            <a:fld id="{02266A82-7052-4F19-AA33-DE09AC459DCD}" type="slidenum">
              <a:rPr lang="en-US" sz="900" smtClean="0"/>
              <a:pPr/>
              <a:t>9</a:t>
            </a:fld>
            <a:endParaRPr lang="en-US" sz="900" dirty="0"/>
          </a:p>
        </p:txBody>
      </p:sp>
      <p:sp>
        <p:nvSpPr>
          <p:cNvPr id="12" name="Control 4">
            <a:extLst>
              <a:ext uri="{FF2B5EF4-FFF2-40B4-BE49-F238E27FC236}">
                <a16:creationId xmlns:a16="http://schemas.microsoft.com/office/drawing/2014/main" id="{2D908CE4-B26C-ABC6-F01C-4C6F809A5FC3}"/>
              </a:ext>
            </a:extLst>
          </p:cNvPr>
          <p:cNvSpPr>
            <a:spLocks noChangeArrowheads="1" noChangeShapeType="1"/>
          </p:cNvSpPr>
          <p:nvPr/>
        </p:nvSpPr>
        <p:spPr bwMode="auto">
          <a:xfrm>
            <a:off x="3671137" y="14074846"/>
            <a:ext cx="4656431" cy="320047"/>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
        <p:nvSpPr>
          <p:cNvPr id="14" name="Control 5">
            <a:extLst>
              <a:ext uri="{FF2B5EF4-FFF2-40B4-BE49-F238E27FC236}">
                <a16:creationId xmlns:a16="http://schemas.microsoft.com/office/drawing/2014/main" id="{252521B9-7918-0CAD-3ABE-523368E04F22}"/>
              </a:ext>
            </a:extLst>
          </p:cNvPr>
          <p:cNvSpPr>
            <a:spLocks noChangeArrowheads="1" noChangeShapeType="1"/>
          </p:cNvSpPr>
          <p:nvPr/>
        </p:nvSpPr>
        <p:spPr bwMode="auto">
          <a:xfrm>
            <a:off x="1627188" y="4667250"/>
            <a:ext cx="6840537" cy="334803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F72631C5-C9DA-5121-AD33-9A23D94A3B5B}"/>
              </a:ext>
            </a:extLst>
          </p:cNvPr>
          <p:cNvGraphicFramePr>
            <a:graphicFrameLocks noGrp="1"/>
          </p:cNvGraphicFramePr>
          <p:nvPr>
            <p:extLst>
              <p:ext uri="{D42A27DB-BD31-4B8C-83A1-F6EECF244321}">
                <p14:modId xmlns:p14="http://schemas.microsoft.com/office/powerpoint/2010/main" val="1308194846"/>
              </p:ext>
            </p:extLst>
          </p:nvPr>
        </p:nvGraphicFramePr>
        <p:xfrm>
          <a:off x="193675" y="1083111"/>
          <a:ext cx="8673877" cy="5469901"/>
        </p:xfrm>
        <a:graphic>
          <a:graphicData uri="http://schemas.openxmlformats.org/drawingml/2006/table">
            <a:tbl>
              <a:tblPr/>
              <a:tblGrid>
                <a:gridCol w="1915236">
                  <a:extLst>
                    <a:ext uri="{9D8B030D-6E8A-4147-A177-3AD203B41FA5}">
                      <a16:colId xmlns:a16="http://schemas.microsoft.com/office/drawing/2014/main" val="2609203667"/>
                    </a:ext>
                  </a:extLst>
                </a:gridCol>
                <a:gridCol w="1008022">
                  <a:extLst>
                    <a:ext uri="{9D8B030D-6E8A-4147-A177-3AD203B41FA5}">
                      <a16:colId xmlns:a16="http://schemas.microsoft.com/office/drawing/2014/main" val="3764622083"/>
                    </a:ext>
                  </a:extLst>
                </a:gridCol>
                <a:gridCol w="1302892">
                  <a:extLst>
                    <a:ext uri="{9D8B030D-6E8A-4147-A177-3AD203B41FA5}">
                      <a16:colId xmlns:a16="http://schemas.microsoft.com/office/drawing/2014/main" val="3485151056"/>
                    </a:ext>
                  </a:extLst>
                </a:gridCol>
                <a:gridCol w="1010866">
                  <a:extLst>
                    <a:ext uri="{9D8B030D-6E8A-4147-A177-3AD203B41FA5}">
                      <a16:colId xmlns:a16="http://schemas.microsoft.com/office/drawing/2014/main" val="4160287609"/>
                    </a:ext>
                  </a:extLst>
                </a:gridCol>
                <a:gridCol w="1245992">
                  <a:extLst>
                    <a:ext uri="{9D8B030D-6E8A-4147-A177-3AD203B41FA5}">
                      <a16:colId xmlns:a16="http://schemas.microsoft.com/office/drawing/2014/main" val="3472437845"/>
                    </a:ext>
                  </a:extLst>
                </a:gridCol>
                <a:gridCol w="925917">
                  <a:extLst>
                    <a:ext uri="{9D8B030D-6E8A-4147-A177-3AD203B41FA5}">
                      <a16:colId xmlns:a16="http://schemas.microsoft.com/office/drawing/2014/main" val="1264331187"/>
                    </a:ext>
                  </a:extLst>
                </a:gridCol>
                <a:gridCol w="1264952">
                  <a:extLst>
                    <a:ext uri="{9D8B030D-6E8A-4147-A177-3AD203B41FA5}">
                      <a16:colId xmlns:a16="http://schemas.microsoft.com/office/drawing/2014/main" val="955487933"/>
                    </a:ext>
                  </a:extLst>
                </a:gridCol>
              </a:tblGrid>
              <a:tr h="243165">
                <a:tc gridSpan="7">
                  <a:txBody>
                    <a:bodyPr/>
                    <a:lstStyle/>
                    <a:p>
                      <a:pPr marR="9144" indent="0" algn="ctr" rtl="0">
                        <a:lnSpc>
                          <a:spcPct val="119000"/>
                        </a:lnSpc>
                        <a:spcBef>
                          <a:spcPts val="0"/>
                        </a:spcBef>
                        <a:spcAft>
                          <a:spcPts val="0"/>
                        </a:spcAft>
                      </a:pPr>
                      <a:r>
                        <a:rPr lang="en-US" sz="600" kern="1400" dirty="0">
                          <a:ln>
                            <a:noFill/>
                          </a:ln>
                          <a:solidFill>
                            <a:srgbClr val="000000"/>
                          </a:solidFill>
                          <a:effectLst/>
                          <a:latin typeface="Arial Narrow" panose="020B0606020202030204" pitchFamily="34" charset="0"/>
                        </a:rPr>
                        <a:t> </a:t>
                      </a:r>
                      <a:endParaRPr lang="en-US" sz="200" kern="1400" dirty="0">
                        <a:ln>
                          <a:noFill/>
                        </a:ln>
                        <a:solidFill>
                          <a:srgbClr val="000000"/>
                        </a:solidFill>
                        <a:effectLst/>
                        <a:latin typeface="Calibri" panose="020F0502020204030204" pitchFamily="34" charset="0"/>
                      </a:endParaRPr>
                    </a:p>
                  </a:txBody>
                  <a:tcPr marL="8108" marR="8108" marT="3243"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46149968"/>
                  </a:ext>
                </a:extLst>
              </a:tr>
              <a:tr h="266229">
                <a:tc>
                  <a:txBody>
                    <a:bodyPr/>
                    <a:lstStyle/>
                    <a:p>
                      <a:pPr marR="0" indent="0" algn="ctr" rtl="0">
                        <a:lnSpc>
                          <a:spcPct val="119000"/>
                        </a:lnSpc>
                        <a:spcBef>
                          <a:spcPts val="0"/>
                        </a:spcBef>
                        <a:spcAft>
                          <a:spcPts val="0"/>
                        </a:spcAft>
                      </a:pPr>
                      <a:r>
                        <a:rPr lang="en-US" sz="2000" kern="1400">
                          <a:ln>
                            <a:noFill/>
                          </a:ln>
                          <a:solidFill>
                            <a:srgbClr val="FFFFFF"/>
                          </a:solidFill>
                          <a:effectLst/>
                          <a:latin typeface="Arial Narrow" panose="020B0606020202030204" pitchFamily="34" charset="0"/>
                        </a:rPr>
                        <a:t> </a:t>
                      </a:r>
                      <a:endParaRPr lang="en-US" sz="11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gridSpan="2">
                  <a:txBody>
                    <a:bodyPr/>
                    <a:lstStyle/>
                    <a:p>
                      <a:pPr marR="0" indent="0" algn="ctr" rtl="0">
                        <a:lnSpc>
                          <a:spcPct val="119000"/>
                        </a:lnSpc>
                        <a:spcBef>
                          <a:spcPts val="0"/>
                        </a:spcBef>
                        <a:spcAft>
                          <a:spcPts val="0"/>
                        </a:spcAft>
                      </a:pPr>
                      <a:r>
                        <a:rPr lang="en-US" sz="1200" b="1" kern="1400" dirty="0">
                          <a:ln>
                            <a:noFill/>
                          </a:ln>
                          <a:solidFill>
                            <a:srgbClr val="FFFFFF"/>
                          </a:solidFill>
                          <a:effectLst/>
                          <a:latin typeface="Arial Narrow" panose="020B0606020202030204" pitchFamily="34" charset="0"/>
                        </a:rPr>
                        <a:t>Base Plan HDHP</a:t>
                      </a:r>
                      <a:endParaRPr lang="en-US" sz="11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marR="0" indent="0" algn="ctr" rtl="0">
                        <a:lnSpc>
                          <a:spcPct val="119000"/>
                        </a:lnSpc>
                        <a:spcBef>
                          <a:spcPts val="0"/>
                        </a:spcBef>
                        <a:spcAft>
                          <a:spcPts val="0"/>
                        </a:spcAft>
                      </a:pPr>
                      <a:r>
                        <a:rPr lang="en-US" sz="1200" b="1" kern="1400" dirty="0">
                          <a:ln>
                            <a:noFill/>
                          </a:ln>
                          <a:solidFill>
                            <a:srgbClr val="FFFFFF"/>
                          </a:solidFill>
                          <a:effectLst/>
                          <a:latin typeface="Arial Narrow" panose="020B0606020202030204" pitchFamily="34" charset="0"/>
                        </a:rPr>
                        <a:t>Mid Plan PPO 3k </a:t>
                      </a:r>
                      <a:endParaRPr lang="en-US" sz="11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hMerge="1">
                  <a:txBody>
                    <a:bodyPr/>
                    <a:lstStyle/>
                    <a:p>
                      <a:endParaRPr lang="en-US"/>
                    </a:p>
                  </a:txBody>
                  <a:tcPr/>
                </a:tc>
                <a:tc gridSpan="2">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Buy Up Plan PPO 3.5k </a:t>
                      </a:r>
                      <a:endParaRPr lang="en-US" sz="11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0070C0"/>
                    </a:solidFill>
                  </a:tcPr>
                </a:tc>
                <a:tc hMerge="1">
                  <a:txBody>
                    <a:bodyPr/>
                    <a:lstStyle/>
                    <a:p>
                      <a:endParaRPr lang="en-US"/>
                    </a:p>
                  </a:txBody>
                  <a:tcPr/>
                </a:tc>
                <a:extLst>
                  <a:ext uri="{0D108BD9-81ED-4DB2-BD59-A6C34878D82A}">
                    <a16:rowId xmlns:a16="http://schemas.microsoft.com/office/drawing/2014/main" val="3098459630"/>
                  </a:ext>
                </a:extLst>
              </a:tr>
              <a:tr h="158710">
                <a:tc>
                  <a:txBody>
                    <a:bodyPr/>
                    <a:lstStyle/>
                    <a:p>
                      <a:pPr marR="0" indent="0" algn="ctr" rtl="0">
                        <a:lnSpc>
                          <a:spcPct val="119000"/>
                        </a:lnSpc>
                        <a:spcBef>
                          <a:spcPts val="0"/>
                        </a:spcBef>
                        <a:spcAft>
                          <a:spcPts val="0"/>
                        </a:spcAft>
                      </a:pPr>
                      <a:r>
                        <a:rPr lang="en-US" sz="1200" kern="1400" dirty="0">
                          <a:ln>
                            <a:noFill/>
                          </a:ln>
                          <a:solidFill>
                            <a:srgbClr val="FFFFFF"/>
                          </a:solidFill>
                          <a:effectLst/>
                          <a:latin typeface="Arial Narrow" panose="020B0606020202030204" pitchFamily="34" charset="0"/>
                        </a:rPr>
                        <a:t> </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In-Network</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Out of Network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In-Network</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Out of Network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In-Network</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tc>
                  <a:txBody>
                    <a:bodyPr/>
                    <a:lstStyle/>
                    <a:p>
                      <a:pPr marR="0" indent="0" algn="ctr" rtl="0">
                        <a:lnSpc>
                          <a:spcPct val="119000"/>
                        </a:lnSpc>
                        <a:spcBef>
                          <a:spcPts val="0"/>
                        </a:spcBef>
                        <a:spcAft>
                          <a:spcPts val="0"/>
                        </a:spcAft>
                      </a:pPr>
                      <a:r>
                        <a:rPr lang="en-US" sz="1200" b="1" kern="1400">
                          <a:ln>
                            <a:noFill/>
                          </a:ln>
                          <a:solidFill>
                            <a:srgbClr val="FFFFFF"/>
                          </a:solidFill>
                          <a:effectLst/>
                          <a:latin typeface="Arial Narrow" panose="020B0606020202030204" pitchFamily="34" charset="0"/>
                        </a:rPr>
                        <a:t>Out of Network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454546"/>
                    </a:solidFill>
                  </a:tcPr>
                </a:tc>
                <a:extLst>
                  <a:ext uri="{0D108BD9-81ED-4DB2-BD59-A6C34878D82A}">
                    <a16:rowId xmlns:a16="http://schemas.microsoft.com/office/drawing/2014/main" val="3498083072"/>
                  </a:ext>
                </a:extLst>
              </a:tr>
              <a:tr h="320827">
                <a:tc>
                  <a:txBody>
                    <a:bodyPr/>
                    <a:lstStyle/>
                    <a:p>
                      <a:pPr marL="914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Deductible</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$7,000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$14,000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$3,000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$6,000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$6,000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$12,000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$3,500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 $7,000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$7,000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$14,000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576331325"/>
                  </a:ext>
                </a:extLst>
              </a:tr>
              <a:tr h="320827">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Out-of-Pocket Maximum</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$7,000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$14,000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$14,000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$28,000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$7,500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$15,000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$15,000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$30,000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$7,500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$15,000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$15,000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 $30,000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443070277"/>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Coinsurance*</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40%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453927224"/>
                  </a:ext>
                </a:extLst>
              </a:tr>
              <a:tr h="158710">
                <a:tc>
                  <a:txBody>
                    <a:bodyPr/>
                    <a:lstStyle/>
                    <a:p>
                      <a:pPr marL="914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Preventive Care</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710377837"/>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Office Visit</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$25</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40%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347006266"/>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Specialist</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$45</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40%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225657755"/>
                  </a:ext>
                </a:extLst>
              </a:tr>
              <a:tr h="158710">
                <a:tc>
                  <a:txBody>
                    <a:bodyPr/>
                    <a:lstStyle/>
                    <a:p>
                      <a:pPr marL="9144" marR="0" indent="0" algn="l"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Online Dr Visit</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$25</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009331121"/>
                  </a:ext>
                </a:extLst>
              </a:tr>
              <a:tr h="482942">
                <a:tc>
                  <a:txBody>
                    <a:bodyPr/>
                    <a:lstStyle/>
                    <a:p>
                      <a:pPr marL="9144" marR="0" indent="0" algn="l" rtl="0">
                        <a:lnSpc>
                          <a:spcPct val="119000"/>
                        </a:lnSpc>
                        <a:spcBef>
                          <a:spcPts val="0"/>
                        </a:spcBef>
                        <a:spcAft>
                          <a:spcPts val="0"/>
                        </a:spcAft>
                      </a:pPr>
                      <a:r>
                        <a:rPr lang="en-US" sz="1200" u="sng" kern="1400">
                          <a:ln>
                            <a:noFill/>
                          </a:ln>
                          <a:solidFill>
                            <a:srgbClr val="000000"/>
                          </a:solidFill>
                          <a:effectLst/>
                          <a:latin typeface="Arial Narrow" panose="020B0606020202030204" pitchFamily="34" charset="0"/>
                        </a:rPr>
                        <a:t>Diagnostic Lab &amp; X-ray</a:t>
                      </a:r>
                      <a:endParaRPr lang="en-US" sz="1200" kern="1400">
                        <a:ln>
                          <a:noFill/>
                        </a:ln>
                        <a:solidFill>
                          <a:srgbClr val="000000"/>
                        </a:solidFill>
                        <a:effectLst/>
                        <a:latin typeface="Calibri" panose="020F0502020204030204" pitchFamily="34" charset="0"/>
                      </a:endParaRPr>
                    </a:p>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Lab/Low-Tech Imaging </a:t>
                      </a:r>
                      <a:endParaRPr lang="en-US" sz="1200" kern="1400">
                        <a:ln>
                          <a:noFill/>
                        </a:ln>
                        <a:solidFill>
                          <a:srgbClr val="000000"/>
                        </a:solidFill>
                        <a:effectLst/>
                        <a:latin typeface="Calibri" panose="020F0502020204030204" pitchFamily="34" charset="0"/>
                      </a:endParaRPr>
                    </a:p>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High-Tech Imaging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30%</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 </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10%</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10%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 </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416494559"/>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Urgent Care</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50%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$45</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40%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3581544397"/>
                  </a:ext>
                </a:extLst>
              </a:tr>
              <a:tr h="22610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Emergency Room</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gridSpan="2">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tc gridSpan="2">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hMerge="1">
                  <a:txBody>
                    <a:bodyPr/>
                    <a:lstStyle/>
                    <a:p>
                      <a:endParaRPr lang="en-US"/>
                    </a:p>
                  </a:txBody>
                  <a:tcPr/>
                </a:tc>
                <a:extLst>
                  <a:ext uri="{0D108BD9-81ED-4DB2-BD59-A6C34878D82A}">
                    <a16:rowId xmlns:a16="http://schemas.microsoft.com/office/drawing/2014/main" val="3063422331"/>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Outpatient Care</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40%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530502096"/>
                  </a:ext>
                </a:extLst>
              </a:tr>
              <a:tr h="158710">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Inpatient Care</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50%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40%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437342254"/>
                  </a:ext>
                </a:extLst>
              </a:tr>
              <a:tr h="158657">
                <a:tc gridSpan="7">
                  <a:txBody>
                    <a:bodyPr/>
                    <a:lstStyle/>
                    <a:p>
                      <a:pPr marR="0" indent="0" algn="ctr" rtl="0">
                        <a:lnSpc>
                          <a:spcPct val="119000"/>
                        </a:lnSpc>
                        <a:spcBef>
                          <a:spcPts val="0"/>
                        </a:spcBef>
                        <a:spcAft>
                          <a:spcPts val="0"/>
                        </a:spcAft>
                      </a:pPr>
                      <a:r>
                        <a:rPr lang="en-US" sz="1200" b="1" kern="1400" dirty="0">
                          <a:ln>
                            <a:noFill/>
                          </a:ln>
                          <a:solidFill>
                            <a:srgbClr val="000000"/>
                          </a:solidFill>
                          <a:effectLst/>
                          <a:latin typeface="Arial Narrow" panose="020B0606020202030204" pitchFamily="34" charset="0"/>
                        </a:rPr>
                        <a:t>Prescription Drugs</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B0D35D"/>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9541126"/>
                  </a:ext>
                </a:extLst>
              </a:tr>
              <a:tr h="17719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Generic, Retail 31-day</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$8</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$10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1818332847"/>
                  </a:ext>
                </a:extLst>
              </a:tr>
              <a:tr h="17719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Preferred, Retail 31-day</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$45</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$35</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2764912927"/>
                  </a:ext>
                </a:extLst>
              </a:tr>
              <a:tr h="17719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Non-Preferred, Retail 31-day</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$65</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$65</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89604901"/>
                  </a:ext>
                </a:extLst>
              </a:tr>
              <a:tr h="17719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Specialty, Retail 31-day</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0%*</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1184963738"/>
                  </a:ext>
                </a:extLst>
              </a:tr>
              <a:tr h="177198">
                <a:tc>
                  <a:txBody>
                    <a:bodyPr/>
                    <a:lstStyle/>
                    <a:p>
                      <a:pPr marL="9144" marR="0" indent="0" algn="l"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Mail Order, 90-day </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30%</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2.5x Retail</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a:ln>
                            <a:noFill/>
                          </a:ln>
                          <a:solidFill>
                            <a:srgbClr val="000000"/>
                          </a:solidFill>
                          <a:effectLst/>
                          <a:latin typeface="Arial Narrow" panose="020B0606020202030204" pitchFamily="34" charset="0"/>
                        </a:rPr>
                        <a:t>Not Covered</a:t>
                      </a:r>
                      <a:endParaRPr lang="en-US" sz="1200" kern="140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1F497D"/>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2.5x Retail</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1F497D"/>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tc>
                  <a:txBody>
                    <a:bodyPr/>
                    <a:lstStyle/>
                    <a:p>
                      <a:pPr marR="0" indent="0" algn="ctr" rtl="0">
                        <a:lnSpc>
                          <a:spcPct val="119000"/>
                        </a:lnSpc>
                        <a:spcBef>
                          <a:spcPts val="0"/>
                        </a:spcBef>
                        <a:spcAft>
                          <a:spcPts val="0"/>
                        </a:spcAft>
                      </a:pPr>
                      <a:r>
                        <a:rPr lang="en-US" sz="1200" kern="1400" dirty="0">
                          <a:ln>
                            <a:noFill/>
                          </a:ln>
                          <a:solidFill>
                            <a:srgbClr val="000000"/>
                          </a:solidFill>
                          <a:effectLst/>
                          <a:latin typeface="Arial Narrow" panose="020B0606020202030204" pitchFamily="34" charset="0"/>
                        </a:rPr>
                        <a:t>Not Covered</a:t>
                      </a:r>
                      <a:endParaRPr lang="en-US" sz="1200" kern="1400" dirty="0">
                        <a:ln>
                          <a:noFill/>
                        </a:ln>
                        <a:solidFill>
                          <a:srgbClr val="000000"/>
                        </a:solidFill>
                        <a:effectLst/>
                        <a:latin typeface="Calibri" panose="020F0502020204030204" pitchFamily="34" charset="0"/>
                      </a:endParaRPr>
                    </a:p>
                  </a:txBody>
                  <a:tcPr marL="8108" marR="8108" marT="8108"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F3F3F3"/>
                    </a:solidFill>
                  </a:tcPr>
                </a:tc>
                <a:extLst>
                  <a:ext uri="{0D108BD9-81ED-4DB2-BD59-A6C34878D82A}">
                    <a16:rowId xmlns:a16="http://schemas.microsoft.com/office/drawing/2014/main" val="2413725563"/>
                  </a:ext>
                </a:extLst>
              </a:tr>
            </a:tbl>
          </a:graphicData>
        </a:graphic>
      </p:graphicFrame>
      <p:sp>
        <p:nvSpPr>
          <p:cNvPr id="7" name="Control 1">
            <a:extLst>
              <a:ext uri="{FF2B5EF4-FFF2-40B4-BE49-F238E27FC236}">
                <a16:creationId xmlns:a16="http://schemas.microsoft.com/office/drawing/2014/main" id="{84A51531-6838-BED6-AA0F-0F862DE519CD}"/>
              </a:ext>
            </a:extLst>
          </p:cNvPr>
          <p:cNvSpPr>
            <a:spLocks noChangeArrowheads="1" noChangeShapeType="1"/>
          </p:cNvSpPr>
          <p:nvPr/>
        </p:nvSpPr>
        <p:spPr bwMode="auto">
          <a:xfrm>
            <a:off x="2135188" y="4013200"/>
            <a:ext cx="6815137" cy="4789488"/>
          </a:xfrm>
          <a:prstGeom prst="rect">
            <a:avLst/>
          </a:prstGeom>
          <a:noFill/>
          <a:ln>
            <a:noFill/>
          </a:ln>
          <a:effectLst/>
          <a:extLst>
            <a:ext uri="{91240B29-F687-4F45-9708-019B960494DF}">
              <a14:hiddenLine xmlns:a14="http://schemas.microsoft.com/office/drawing/2010/main" w="9525" algn="in">
                <a:no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0" tIns="0" rIns="0" bIns="0" numCol="1" anchor="t" anchorCtr="0" compatLnSpc="1">
            <a:prstTxWarp prst="textNoShape">
              <a:avLst/>
            </a:prstTxWarp>
          </a:bodyPr>
          <a:lstStyle/>
          <a:p>
            <a:endParaRPr lang="en-US"/>
          </a:p>
        </p:txBody>
      </p:sp>
    </p:spTree>
    <p:extLst>
      <p:ext uri="{BB962C8B-B14F-4D97-AF65-F5344CB8AC3E}">
        <p14:creationId xmlns:p14="http://schemas.microsoft.com/office/powerpoint/2010/main" val="2070585179"/>
      </p:ext>
    </p:extLst>
  </p:cSld>
  <p:clrMapOvr>
    <a:masterClrMapping/>
  </p:clrMapOvr>
</p:sld>
</file>

<file path=ppt/theme/theme1.xml><?xml version="1.0" encoding="utf-8"?>
<a:theme xmlns:a="http://schemas.openxmlformats.org/drawingml/2006/main" name="Office Theme">
  <a:themeElements>
    <a:clrScheme name="BenefitGuide Colors">
      <a:dk1>
        <a:srgbClr val="000000"/>
      </a:dk1>
      <a:lt1>
        <a:sysClr val="window" lastClr="FFFFFF"/>
      </a:lt1>
      <a:dk2>
        <a:srgbClr val="1F497D"/>
      </a:dk2>
      <a:lt2>
        <a:srgbClr val="EEECE1"/>
      </a:lt2>
      <a:accent1>
        <a:srgbClr val="C3CF00"/>
      </a:accent1>
      <a:accent2>
        <a:srgbClr val="0083BB"/>
      </a:accent2>
      <a:accent3>
        <a:srgbClr val="00305E"/>
      </a:accent3>
      <a:accent4>
        <a:srgbClr val="5EC5ED"/>
      </a:accent4>
      <a:accent5>
        <a:srgbClr val="4B4B4D"/>
      </a:accent5>
      <a:accent6>
        <a:srgbClr val="4B4B4D"/>
      </a:accent6>
      <a:hlink>
        <a:srgbClr val="0083BB"/>
      </a:hlink>
      <a:folHlink>
        <a:srgbClr val="0083BB"/>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8cb78e5b-436c-4d34-99d3-83d0e419ee2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1A54BA7525C2439415567314B7F463" ma:contentTypeVersion="15" ma:contentTypeDescription="Create a new document." ma:contentTypeScope="" ma:versionID="a3f6efa4f92edeb1c20b9c51ba6930f4">
  <xsd:schema xmlns:xsd="http://www.w3.org/2001/XMLSchema" xmlns:xs="http://www.w3.org/2001/XMLSchema" xmlns:p="http://schemas.microsoft.com/office/2006/metadata/properties" xmlns:ns3="8cb78e5b-436c-4d34-99d3-83d0e419ee28" xmlns:ns4="8a3f7a04-4441-4fb1-91eb-11ecc8cd6c97" targetNamespace="http://schemas.microsoft.com/office/2006/metadata/properties" ma:root="true" ma:fieldsID="2f499c9e73ce1ff82ab833e833264589" ns3:_="" ns4:_="">
    <xsd:import namespace="8cb78e5b-436c-4d34-99d3-83d0e419ee28"/>
    <xsd:import namespace="8a3f7a04-4441-4fb1-91eb-11ecc8cd6c97"/>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b78e5b-436c-4d34-99d3-83d0e419ee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a3f7a04-4441-4fb1-91eb-11ecc8cd6c9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C55FAB-CB57-4EB8-BA75-60F3869C521F}">
  <ds:schemaRefs>
    <ds:schemaRef ds:uri="http://schemas.microsoft.com/sharepoint/v3/contenttype/forms"/>
  </ds:schemaRefs>
</ds:datastoreItem>
</file>

<file path=customXml/itemProps2.xml><?xml version="1.0" encoding="utf-8"?>
<ds:datastoreItem xmlns:ds="http://schemas.openxmlformats.org/officeDocument/2006/customXml" ds:itemID="{2D6DFDFD-9202-4159-B589-0D182FF0C024}">
  <ds:schemaRefs>
    <ds:schemaRef ds:uri="http://schemas.microsoft.com/office/2006/metadata/properties"/>
    <ds:schemaRef ds:uri="http://purl.org/dc/elements/1.1/"/>
    <ds:schemaRef ds:uri="http://schemas.openxmlformats.org/package/2006/metadata/core-properties"/>
    <ds:schemaRef ds:uri="http://purl.org/dc/terms/"/>
    <ds:schemaRef ds:uri="http://schemas.microsoft.com/office/infopath/2007/PartnerControls"/>
    <ds:schemaRef ds:uri="8a3f7a04-4441-4fb1-91eb-11ecc8cd6c97"/>
    <ds:schemaRef ds:uri="http://schemas.microsoft.com/office/2006/documentManagement/types"/>
    <ds:schemaRef ds:uri="8cb78e5b-436c-4d34-99d3-83d0e419ee28"/>
    <ds:schemaRef ds:uri="http://www.w3.org/XML/1998/namespace"/>
    <ds:schemaRef ds:uri="http://purl.org/dc/dcmitype/"/>
  </ds:schemaRefs>
</ds:datastoreItem>
</file>

<file path=customXml/itemProps3.xml><?xml version="1.0" encoding="utf-8"?>
<ds:datastoreItem xmlns:ds="http://schemas.openxmlformats.org/officeDocument/2006/customXml" ds:itemID="{DD3FAE1D-A897-491A-B88C-3CE45223D8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b78e5b-436c-4d34-99d3-83d0e419ee28"/>
    <ds:schemaRef ds:uri="8a3f7a04-4441-4fb1-91eb-11ecc8cd6c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9395</TotalTime>
  <Words>3060</Words>
  <Application>Microsoft Office PowerPoint</Application>
  <PresentationFormat>On-screen Show (4:3)</PresentationFormat>
  <Paragraphs>624</Paragraphs>
  <Slides>30</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30</vt:i4>
      </vt:variant>
    </vt:vector>
  </HeadingPairs>
  <TitlesOfParts>
    <vt:vector size="40" baseType="lpstr">
      <vt:lpstr>Arial</vt:lpstr>
      <vt:lpstr>Arial Black</vt:lpstr>
      <vt:lpstr>Arial Narrow</vt:lpstr>
      <vt:lpstr>Britannic Bold</vt:lpstr>
      <vt:lpstr>Calibri</vt:lpstr>
      <vt:lpstr>Calibri Light</vt:lpstr>
      <vt:lpstr>Poppins Bold</vt:lpstr>
      <vt:lpstr>Symbol</vt:lpstr>
      <vt:lpstr>Office Theme</vt:lpstr>
      <vt:lpstr>1_Office Theme</vt:lpstr>
      <vt:lpstr>PowerPoint Presentation</vt:lpstr>
      <vt:lpstr>PowerPoint Presentation</vt:lpstr>
      <vt:lpstr>PowerPoint Presentation</vt:lpstr>
      <vt:lpstr>PowerPoint Presentation</vt:lpstr>
      <vt:lpstr>BENEFITS AVAILABLE FOR 2025 - 2026</vt:lpstr>
      <vt:lpstr>ELIGIBILITY</vt:lpstr>
      <vt:lpstr>MEDICAL PLANS &amp; RATES</vt:lpstr>
      <vt:lpstr>IMPORTANT TERMS TO KNOW</vt:lpstr>
      <vt:lpstr>BCBS MAJOR MEDICAL PLANS &amp; PHARMACY PLAN FEATURES</vt:lpstr>
      <vt:lpstr>BCBS MAJOR MEDICAL PLANS NEW RATES</vt:lpstr>
      <vt:lpstr>BCBS MAJOR MEDICAL ADDITIONAL PROGRAMS</vt:lpstr>
      <vt:lpstr>HSA OVERVIEW</vt:lpstr>
      <vt:lpstr>MINIMUM ESSENTIAL COVERAGE (MEC) PLANS</vt:lpstr>
      <vt:lpstr>MEC PLAN – NO RATE CHANGE</vt:lpstr>
      <vt:lpstr>DENTAL COVERAGE &amp; RATES</vt:lpstr>
      <vt:lpstr>DENTAL PLAN COMPARISON</vt:lpstr>
      <vt:lpstr>VISION COVERAGE &amp; RATES</vt:lpstr>
      <vt:lpstr>VISION PLAN HIGHLIGHTS</vt:lpstr>
      <vt:lpstr>LIFE/AD&amp;D INSURANCE</vt:lpstr>
      <vt:lpstr>BASIC LIFE / AD&amp;D (based on years of service)</vt:lpstr>
      <vt:lpstr>VOLUNTARY LIFE / AD&amp;D</vt:lpstr>
      <vt:lpstr>DISABILITY INSURANCE</vt:lpstr>
      <vt:lpstr>SHORT-TERM &amp; LONG-TERM DISABILITY</vt:lpstr>
      <vt:lpstr>EAP PROGRAM</vt:lpstr>
      <vt:lpstr>VOLUNTARY WORKSITE BENEFITS</vt:lpstr>
      <vt:lpstr>VOLUNTARY BENEFITS</vt:lpstr>
      <vt:lpstr>PowerPoint Presentation</vt:lpstr>
      <vt:lpstr>PowerPoint Presentation</vt:lpstr>
      <vt:lpstr>OPEN ENROLLMENT REMINDERS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Santos, Joe</dc:creator>
  <cp:lastModifiedBy>Tomilola Shobo</cp:lastModifiedBy>
  <cp:revision>164</cp:revision>
  <dcterms:created xsi:type="dcterms:W3CDTF">2022-02-23T20:58:45Z</dcterms:created>
  <dcterms:modified xsi:type="dcterms:W3CDTF">2025-12-17T16:01:12Z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0x010100F51A54BA7525C2439415567314B7F463</vt:lpwstr>
  </property>
  <property fmtid="{D5CDD505-2E9C-101B-9397-08002B2CF9AE}" pid="3" name="MSIP_Label_defa4170-0d19-0005-0004-bc88714345d2_Enabled">
    <vt:lpwstr>true</vt:lpwstr>
  </property>
  <property fmtid="{D5CDD505-2E9C-101B-9397-08002B2CF9AE}" pid="4" name="MSIP_Label_defa4170-0d19-0005-0004-bc88714345d2_SetDate">
    <vt:lpwstr>2025-12-17T16:01:12Z</vt:lpwstr>
  </property>
  <property fmtid="{D5CDD505-2E9C-101B-9397-08002B2CF9AE}" pid="5" name="MSIP_Label_defa4170-0d19-0005-0004-bc88714345d2_Method">
    <vt:lpwstr>Standard</vt:lpwstr>
  </property>
  <property fmtid="{D5CDD505-2E9C-101B-9397-08002B2CF9AE}" pid="6" name="MSIP_Label_defa4170-0d19-0005-0004-bc88714345d2_Name">
    <vt:lpwstr>defa4170-0d19-0005-0004-bc88714345d2</vt:lpwstr>
  </property>
  <property fmtid="{D5CDD505-2E9C-101B-9397-08002B2CF9AE}" pid="7" name="MSIP_Label_defa4170-0d19-0005-0004-bc88714345d2_SiteId">
    <vt:lpwstr>012314ee-8de9-4dc6-bcbd-0d1724f884e6</vt:lpwstr>
  </property>
  <property fmtid="{D5CDD505-2E9C-101B-9397-08002B2CF9AE}" pid="8" name="MSIP_Label_defa4170-0d19-0005-0004-bc88714345d2_ActionId">
    <vt:lpwstr>b05b0900-889d-46b4-b59e-6a21360eb2a2</vt:lpwstr>
  </property>
  <property fmtid="{D5CDD505-2E9C-101B-9397-08002B2CF9AE}" pid="9" name="MSIP_Label_defa4170-0d19-0005-0004-bc88714345d2_ContentBits">
    <vt:lpwstr>0</vt:lpwstr>
  </property>
  <property fmtid="{D5CDD505-2E9C-101B-9397-08002B2CF9AE}" pid="10" name="MSIP_Label_defa4170-0d19-0005-0004-bc88714345d2_Tag">
    <vt:lpwstr>10, 3, 0, 1</vt:lpwstr>
  </property>
</Properties>
</file>